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2"/>
    <p:sldMasterId id="2147483724" r:id="rId3"/>
    <p:sldMasterId id="2147483736" r:id="rId4"/>
  </p:sldMasterIdLst>
  <p:notesMasterIdLst>
    <p:notesMasterId r:id="rId42"/>
  </p:notesMasterIdLst>
  <p:handoutMasterIdLst>
    <p:handoutMasterId r:id="rId43"/>
  </p:handoutMasterIdLst>
  <p:sldIdLst>
    <p:sldId id="320" r:id="rId5"/>
    <p:sldId id="321" r:id="rId6"/>
    <p:sldId id="322" r:id="rId7"/>
    <p:sldId id="323" r:id="rId8"/>
    <p:sldId id="355" r:id="rId9"/>
    <p:sldId id="364" r:id="rId10"/>
    <p:sldId id="365" r:id="rId11"/>
    <p:sldId id="366" r:id="rId12"/>
    <p:sldId id="368" r:id="rId13"/>
    <p:sldId id="369" r:id="rId14"/>
    <p:sldId id="371" r:id="rId15"/>
    <p:sldId id="305" r:id="rId16"/>
    <p:sldId id="324" r:id="rId17"/>
    <p:sldId id="330" r:id="rId18"/>
    <p:sldId id="373" r:id="rId19"/>
    <p:sldId id="377" r:id="rId20"/>
    <p:sldId id="378" r:id="rId21"/>
    <p:sldId id="379" r:id="rId22"/>
    <p:sldId id="380" r:id="rId23"/>
    <p:sldId id="381" r:id="rId24"/>
    <p:sldId id="283" r:id="rId25"/>
    <p:sldId id="374" r:id="rId26"/>
    <p:sldId id="375" r:id="rId27"/>
    <p:sldId id="376" r:id="rId28"/>
    <p:sldId id="382" r:id="rId29"/>
    <p:sldId id="313" r:id="rId30"/>
    <p:sldId id="295" r:id="rId31"/>
    <p:sldId id="297" r:id="rId32"/>
    <p:sldId id="299" r:id="rId33"/>
    <p:sldId id="300" r:id="rId34"/>
    <p:sldId id="301" r:id="rId35"/>
    <p:sldId id="304" r:id="rId36"/>
    <p:sldId id="383" r:id="rId37"/>
    <p:sldId id="325" r:id="rId38"/>
    <p:sldId id="385" r:id="rId39"/>
    <p:sldId id="384" r:id="rId40"/>
    <p:sldId id="386" r:id="rId41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44"/>
      <p:italic r:id="rId45"/>
    </p:embeddedFont>
    <p:embeddedFont>
      <p:font typeface="ＭＳ Ｐゴシック" panose="020B0600070205080204" pitchFamily="34" charset="-128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Agency FB" panose="020B0503020202020204" pitchFamily="34" charset="0"/>
      <p:regular r:id="rId51"/>
      <p:bold r:id="rId52"/>
    </p:embeddedFont>
    <p:embeddedFont>
      <p:font typeface="Lato" panose="020F0502020204030203" pitchFamily="34" charset="0"/>
      <p:regular r:id="rId53"/>
      <p:bold r:id="rId54"/>
      <p:boldItalic r:id="rId55"/>
    </p:embeddedFont>
    <p:embeddedFont>
      <p:font typeface="Arial Narrow" panose="020B0606020202030204" pitchFamily="34" charset="0"/>
      <p:regular r:id="rId56"/>
      <p:bold r:id="rId57"/>
      <p:italic r:id="rId58"/>
      <p:boldItalic r:id="rId59"/>
    </p:embeddedFont>
    <p:embeddedFont>
      <p:font typeface="ＭＳ Ｐゴシック" panose="020B0600070205080204" pitchFamily="34" charset="-128"/>
      <p:regular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ne Goldin" initials="LG" lastIdx="3" clrIdx="0">
    <p:extLst>
      <p:ext uri="{19B8F6BF-5375-455C-9EA6-DF929625EA0E}">
        <p15:presenceInfo xmlns:p15="http://schemas.microsoft.com/office/powerpoint/2012/main" userId="S-1-5-21-789646760-378479060-1264475144-1163" providerId="AD"/>
      </p:ext>
    </p:extLst>
  </p:cmAuthor>
  <p:cmAuthor id="2" name="lawrence leiter" initials="LAL" lastIdx="17" clrIdx="1"/>
  <p:cmAuthor id="3" name="Fairbairn, Molly" initials="FM" lastIdx="31" clrIdx="2">
    <p:extLst>
      <p:ext uri="{19B8F6BF-5375-455C-9EA6-DF929625EA0E}">
        <p15:presenceInfo xmlns:p15="http://schemas.microsoft.com/office/powerpoint/2012/main" userId="S-1-5-21-379614923-3435630508-3781305282-480181" providerId="AD"/>
      </p:ext>
    </p:extLst>
  </p:cmAuthor>
  <p:cmAuthor id="4" name="" initials="" lastIdx="10" clrIdx="3">
    <p:extLst>
      <p:ext uri="{19B8F6BF-5375-455C-9EA6-DF929625EA0E}">
        <p15:presenceInfo xmlns:p15="http://schemas.microsoft.com/office/powerpoint/2012/main" userId="e69f6ce56f6a808c" providerId="Windows Live"/>
      </p:ext>
    </p:extLst>
  </p:cmAuthor>
  <p:cmAuthor id="5" name="Rakcevic, Ranka" initials="RR" lastIdx="10" clrIdx="4">
    <p:extLst>
      <p:ext uri="{19B8F6BF-5375-455C-9EA6-DF929625EA0E}">
        <p15:presenceInfo xmlns:p15="http://schemas.microsoft.com/office/powerpoint/2012/main" userId="S-1-5-21-379614923-3435630508-3781305282-350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C7E"/>
    <a:srgbClr val="D1E1EF"/>
    <a:srgbClr val="CA8C10"/>
    <a:srgbClr val="9DF204"/>
    <a:srgbClr val="0CCE1A"/>
    <a:srgbClr val="0D7EAB"/>
    <a:srgbClr val="002060"/>
    <a:srgbClr val="0A96DC"/>
    <a:srgbClr val="39528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32" autoAdjust="0"/>
    <p:restoredTop sz="79253" autoAdjust="0"/>
  </p:normalViewPr>
  <p:slideViewPr>
    <p:cSldViewPr snapToGrid="0">
      <p:cViewPr varScale="1">
        <p:scale>
          <a:sx n="52" d="100"/>
          <a:sy n="52" d="100"/>
        </p:scale>
        <p:origin x="1536" y="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2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D0470-1A6D-43CF-A432-B388F1252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8F65-E05A-4358-A15F-82422B631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B2E46-1E63-4C79-8A21-1396A4A246D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6CE7-F6E1-4A13-88C6-429C4B1D6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B4E-DAE7-46CE-9291-568F9ACB99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BB4C-30D5-4DA7-9AB2-822CF8428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2BCCA-7487-4FDA-A785-D2619AC4F4A4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310FC-D5D5-4DDD-85C1-086E0E1F3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4867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0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851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20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8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5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41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04BF914-FBA9-419E-87C8-0A6D14AE2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Notes:</a:t>
            </a:r>
          </a:p>
          <a:p>
            <a:endParaRPr lang="en-CA" dirty="0"/>
          </a:p>
          <a:p>
            <a:r>
              <a:rPr lang="en-CA" dirty="0"/>
              <a:t>This patient would fall into the "PAD w MI/Stroke" 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8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997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87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98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5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841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00CA1F3-1409-47FD-AA4F-DB34238AE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Thrombolysis in Myocardial Infarction (TIMI)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8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8C6695B-8D5E-4EA8-9D37-E854A6CF0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Thrombolysis in Myocardial Infarction (TIMI)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8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086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54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sz="1200" b="1" dirty="0"/>
              <a:t>Notes: 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748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21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875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68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5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618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024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Notes</a:t>
            </a:r>
          </a:p>
          <a:p>
            <a:r>
              <a:rPr lang="en-CA" sz="1200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026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8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9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1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46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01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929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0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5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3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1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5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68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476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8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2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70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2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2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4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5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3CE3D-C3E3-4197-A3A3-C5B17AD1AB5A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2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030941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prstClr val="white"/>
                </a:solidFill>
                <a:latin typeface="Arial Narrow" panose="020B0606020202030204" pitchFamily="34" charset="0"/>
              </a:rPr>
              <a:t>Case 3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00DEA20-1A8F-44C4-A63E-B803CB4C9F3E}"/>
              </a:ext>
            </a:extLst>
          </p:cNvPr>
          <p:cNvCxnSpPr/>
          <p:nvPr/>
        </p:nvCxnSpPr>
        <p:spPr>
          <a:xfrm flipV="1">
            <a:off x="0" y="2055973"/>
            <a:ext cx="9144000" cy="0"/>
          </a:xfrm>
          <a:prstGeom prst="line">
            <a:avLst/>
          </a:prstGeom>
          <a:ln w="38100">
            <a:solidFill>
              <a:srgbClr val="0B5E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606EF07-0B42-44A3-B846-CC842A5B0060}"/>
              </a:ext>
            </a:extLst>
          </p:cNvPr>
          <p:cNvCxnSpPr/>
          <p:nvPr/>
        </p:nvCxnSpPr>
        <p:spPr>
          <a:xfrm flipV="1">
            <a:off x="0" y="5722533"/>
            <a:ext cx="9144000" cy="0"/>
          </a:xfrm>
          <a:prstGeom prst="line">
            <a:avLst/>
          </a:prstGeom>
          <a:ln w="38100">
            <a:solidFill>
              <a:srgbClr val="0B5E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air of glasses on a table&#10;&#10;Description generated with high confidence">
            <a:extLst>
              <a:ext uri="{FF2B5EF4-FFF2-40B4-BE49-F238E27FC236}">
                <a16:creationId xmlns:a16="http://schemas.microsoft.com/office/drawing/2014/main" id="{A907B5A3-95A6-48D6-8F1F-170C8A39B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2136652"/>
            <a:ext cx="5683624" cy="35212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1015DF-E6E9-450C-B960-A9AC1062C6B6}"/>
              </a:ext>
            </a:extLst>
          </p:cNvPr>
          <p:cNvSpPr txBox="1"/>
          <p:nvPr/>
        </p:nvSpPr>
        <p:spPr>
          <a:xfrm>
            <a:off x="-13648" y="2136667"/>
            <a:ext cx="9157648" cy="3521268"/>
          </a:xfrm>
          <a:prstGeom prst="rect">
            <a:avLst/>
          </a:prstGeom>
          <a:solidFill>
            <a:srgbClr val="0B5E81">
              <a:alpha val="69804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EFA660-FA83-43CF-A1F7-A2773CA7DBAF}"/>
              </a:ext>
            </a:extLst>
          </p:cNvPr>
          <p:cNvSpPr txBox="1"/>
          <p:nvPr/>
        </p:nvSpPr>
        <p:spPr>
          <a:xfrm>
            <a:off x="1483659" y="2154751"/>
            <a:ext cx="276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latin typeface="Arial Narrow" panose="020B0606020202030204" pitchFamily="34" charset="0"/>
              </a:rPr>
              <a:t>Frank</a:t>
            </a:r>
            <a:endParaRPr lang="en-CA" sz="3200" b="1" dirty="0">
              <a:ln w="10160">
                <a:solidFill>
                  <a:prstClr val="black">
                    <a:lumMod val="65000"/>
                    <a:lumOff val="35000"/>
                  </a:prstClr>
                </a:solidFill>
                <a:prstDash val="solid"/>
              </a:ln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53F7B-D377-4ADA-A503-206DD38AB620}"/>
              </a:ext>
            </a:extLst>
          </p:cNvPr>
          <p:cNvSpPr txBox="1"/>
          <p:nvPr/>
        </p:nvSpPr>
        <p:spPr>
          <a:xfrm>
            <a:off x="3424220" y="2977185"/>
            <a:ext cx="5709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CA" sz="4800" b="1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latin typeface="Arial Narrow" panose="020B0606020202030204" pitchFamily="34" charset="0"/>
              </a:rPr>
              <a:t>ASCVD with Multiple CV Risk Factors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A3F86B2D-FB33-4151-A322-833293FEEB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28" y="1980932"/>
            <a:ext cx="2444078" cy="3666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911ED-3198-4B03-B509-36B471F3093D}"/>
              </a:ext>
            </a:extLst>
          </p:cNvPr>
          <p:cNvSpPr txBox="1"/>
          <p:nvPr/>
        </p:nvSpPr>
        <p:spPr>
          <a:xfrm>
            <a:off x="108857" y="6150428"/>
            <a:ext cx="501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Narrow" panose="020B0606020202030204" pitchFamily="34" charset="0"/>
              </a:rPr>
              <a:t>ASCVD: atherosclerotic cardiovascular disease</a:t>
            </a:r>
            <a:endParaRPr lang="en-US" sz="10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6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207248" y="2279212"/>
            <a:ext cx="3156841" cy="32334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2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is reluctant to take more BP medications or anticoagulants and is convinced that he does not have diabetes because he avoids sugar.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43178" y="325843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Is it worthwhile addressing Frank’s LDL-C?</a:t>
            </a:r>
          </a:p>
        </p:txBody>
      </p:sp>
      <p:pic>
        <p:nvPicPr>
          <p:cNvPr id="4" name="Picture 3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0D4D80DA-B98D-442B-BCBF-8B1595E53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69" y="2076449"/>
            <a:ext cx="5448862" cy="3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49783" y="98261"/>
            <a:ext cx="90386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2016 CCS Lipid Guidelines Recommend: </a:t>
            </a:r>
            <a:b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Targeting Lower LDL-C to Lower the Risk for CV Events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Anderson TJ et al. 2016;32:1263-1282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43D36E8-7E58-4626-B3DC-29D02090CEBA}"/>
              </a:ext>
            </a:extLst>
          </p:cNvPr>
          <p:cNvGrpSpPr/>
          <p:nvPr/>
        </p:nvGrpSpPr>
        <p:grpSpPr>
          <a:xfrm>
            <a:off x="251520" y="1937262"/>
            <a:ext cx="4206240" cy="3269918"/>
            <a:chOff x="243665" y="1276141"/>
            <a:chExt cx="4201134" cy="4210259"/>
          </a:xfrm>
        </p:grpSpPr>
        <p:sp>
          <p:nvSpPr>
            <p:cNvPr id="157" name="Hexagon 12">
              <a:extLst>
                <a:ext uri="{FF2B5EF4-FFF2-40B4-BE49-F238E27FC236}">
                  <a16:creationId xmlns:a16="http://schemas.microsoft.com/office/drawing/2014/main" id="{6478942E-ADCA-4CD2-AC81-C5F2A4373351}"/>
                </a:ext>
              </a:extLst>
            </p:cNvPr>
            <p:cNvSpPr/>
            <p:nvPr/>
          </p:nvSpPr>
          <p:spPr>
            <a:xfrm rot="16200000">
              <a:off x="269669" y="1311271"/>
              <a:ext cx="4210259" cy="4140000"/>
            </a:xfrm>
            <a:prstGeom prst="round2DiagRect">
              <a:avLst/>
            </a:prstGeom>
            <a:gradFill flip="none" rotWithShape="1">
              <a:gsLst>
                <a:gs pos="0">
                  <a:srgbClr val="0A5C7E">
                    <a:shade val="30000"/>
                    <a:satMod val="115000"/>
                  </a:srgbClr>
                </a:gs>
                <a:gs pos="50000">
                  <a:srgbClr val="0A5C7E">
                    <a:shade val="67500"/>
                    <a:satMod val="115000"/>
                  </a:srgbClr>
                </a:gs>
                <a:gs pos="100000">
                  <a:srgbClr val="0A5C7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EE35C86-6D92-4E75-B5C6-77741508195C}"/>
                </a:ext>
              </a:extLst>
            </p:cNvPr>
            <p:cNvSpPr txBox="1"/>
            <p:nvPr/>
          </p:nvSpPr>
          <p:spPr>
            <a:xfrm>
              <a:off x="243665" y="1472428"/>
              <a:ext cx="4136571" cy="569975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TREATMENT TARGETS: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1056B1D-4FF5-4CBE-B58C-A0D217FF6659}"/>
                </a:ext>
              </a:extLst>
            </p:cNvPr>
            <p:cNvSpPr txBox="1"/>
            <p:nvPr/>
          </p:nvSpPr>
          <p:spPr>
            <a:xfrm>
              <a:off x="500396" y="2061941"/>
              <a:ext cx="3925556" cy="325909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LDL-C consistently &lt;2.0 mmol/L or &gt;50% reduction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Consider &lt;1.8 mmol/L in patients with clinical atherosclerosis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Apo B ≤0.80 g/L or non-HDL-C ≤2.6 mmol/L can be considered as alternative treatment targets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D865F33-C151-4AFA-84A8-45C9B2699345}"/>
              </a:ext>
            </a:extLst>
          </p:cNvPr>
          <p:cNvGrpSpPr/>
          <p:nvPr/>
        </p:nvGrpSpPr>
        <p:grpSpPr>
          <a:xfrm>
            <a:off x="4722094" y="1937262"/>
            <a:ext cx="4206240" cy="3273552"/>
            <a:chOff x="4722899" y="1276141"/>
            <a:chExt cx="4184759" cy="4210259"/>
          </a:xfrm>
        </p:grpSpPr>
        <p:sp>
          <p:nvSpPr>
            <p:cNvPr id="161" name="Hexagon 13">
              <a:extLst>
                <a:ext uri="{FF2B5EF4-FFF2-40B4-BE49-F238E27FC236}">
                  <a16:creationId xmlns:a16="http://schemas.microsoft.com/office/drawing/2014/main" id="{75CD8C9B-80A1-46FD-A2B7-68A7DE9C8662}"/>
                </a:ext>
              </a:extLst>
            </p:cNvPr>
            <p:cNvSpPr/>
            <p:nvPr/>
          </p:nvSpPr>
          <p:spPr>
            <a:xfrm rot="16200000">
              <a:off x="4701316" y="1311271"/>
              <a:ext cx="4210259" cy="4140000"/>
            </a:xfrm>
            <a:prstGeom prst="round2DiagRect">
              <a:avLst/>
            </a:prstGeom>
            <a:gradFill flip="none" rotWithShape="1">
              <a:gsLst>
                <a:gs pos="0">
                  <a:srgbClr val="0A5C7E">
                    <a:shade val="30000"/>
                    <a:satMod val="115000"/>
                  </a:srgbClr>
                </a:gs>
                <a:gs pos="50000">
                  <a:srgbClr val="0A5C7E">
                    <a:shade val="67500"/>
                    <a:satMod val="115000"/>
                  </a:srgbClr>
                </a:gs>
                <a:gs pos="100000">
                  <a:srgbClr val="0A5C7E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C0E4137-76E9-450C-A2A2-EC7BD2016882}"/>
                </a:ext>
              </a:extLst>
            </p:cNvPr>
            <p:cNvSpPr txBox="1"/>
            <p:nvPr/>
          </p:nvSpPr>
          <p:spPr>
            <a:xfrm>
              <a:off x="4754396" y="1406488"/>
              <a:ext cx="4136571" cy="569342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STATIN INDICATED CONDITIONS 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DAC3213-7979-4D80-839C-C5A8A0C69CB4}"/>
                </a:ext>
              </a:extLst>
            </p:cNvPr>
            <p:cNvSpPr txBox="1"/>
            <p:nvPr/>
          </p:nvSpPr>
          <p:spPr>
            <a:xfrm>
              <a:off x="4982102" y="2379834"/>
              <a:ext cx="3925556" cy="220202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Clinical atherosclerosis*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Abdominal aortic aneurysm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Most diabetes mellitus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CKD (age &gt;50 years)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>
                  <a:prstClr val="white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LDL-C ≥5.0 mmol/L 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0A975E6-B312-4F3E-8C09-A20D53CE2252}"/>
                </a:ext>
              </a:extLst>
            </p:cNvPr>
            <p:cNvSpPr txBox="1"/>
            <p:nvPr/>
          </p:nvSpPr>
          <p:spPr>
            <a:xfrm>
              <a:off x="4722899" y="1887511"/>
              <a:ext cx="4136571" cy="374571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 Narrow"/>
                  <a:ea typeface="MS PGothic" charset="0"/>
                  <a:cs typeface="Arial Narrow"/>
                </a:rPr>
                <a:t>(those who will benefit the most):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Narrow"/>
                <a:ea typeface="MS PGothic" charset="0"/>
                <a:cs typeface="Arial Narrow"/>
              </a:endParaRPr>
            </a:p>
          </p:txBody>
        </p:sp>
      </p:grpSp>
      <p:sp>
        <p:nvSpPr>
          <p:cNvPr id="166" name="Text Placeholder 3">
            <a:extLst>
              <a:ext uri="{FF2B5EF4-FFF2-40B4-BE49-F238E27FC236}">
                <a16:creationId xmlns:a16="http://schemas.microsoft.com/office/drawing/2014/main" id="{7DAEBF74-2D96-40D1-B81A-32D1B83F86D4}"/>
              </a:ext>
            </a:extLst>
          </p:cNvPr>
          <p:cNvSpPr txBox="1">
            <a:spLocks/>
          </p:cNvSpPr>
          <p:nvPr/>
        </p:nvSpPr>
        <p:spPr>
          <a:xfrm>
            <a:off x="204520" y="5298735"/>
            <a:ext cx="8856984" cy="9713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*Clinical atherosclerosis, i.e., previous MI, or coronary revascularization by PCI or CABG surgery, other arterial revascularization procedures, angina pectoris, cerebrovascular disease including TIA, or peripheral arterial disease (claudication and/or ABI &lt;0.9)</a:t>
            </a: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ABI, ankle brachial index; Apo B, apolipoprotein B; CABG, coronary artery bypass graft surgery; CCS, Canadian Cardiovascular Society; CKD, chronic kidney disease; CV, cardiovascular; HDL-C, high-density lipoprotein cholesterol; LDL-C, low-density lipoprotein cholesterol; MI, myocardial infarction; PCI, percutaneous coronary intervention; TIA, transient ischemic attack.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E04437EA-A881-4BEE-BE47-3AE8145B62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01"/>
          <a:stretch/>
        </p:blipFill>
        <p:spPr>
          <a:xfrm>
            <a:off x="312727" y="1337325"/>
            <a:ext cx="1501730" cy="4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1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93468" y="1597074"/>
            <a:ext cx="7355079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Use maximum dose rosuvastatin 40 mg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ezetimibe 10 mg to rosuvastatin 20 mg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ezetimibe 10 mg and increase rosuvastatin to 40 mg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a PCSK9 inhibitor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6" y="116744"/>
            <a:ext cx="91627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What are your options for lowering Frank’s LDL-C</a:t>
            </a:r>
          </a:p>
          <a:p>
            <a:pPr lvl="0" algn="ctr" defTabSz="342991"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 is currently taking </a:t>
            </a:r>
            <a:r>
              <a:rPr kumimoji="0" lang="en-CA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rosuvastin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20 mg OD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45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382486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7" y="40080"/>
            <a:ext cx="900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What LDL-C lowering expectations would you describe to Frank for each scenario?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B469AF-B173-4DEA-8732-C2070E728AF2}"/>
              </a:ext>
            </a:extLst>
          </p:cNvPr>
          <p:cNvSpPr txBox="1">
            <a:spLocks/>
          </p:cNvSpPr>
          <p:nvPr/>
        </p:nvSpPr>
        <p:spPr>
          <a:xfrm>
            <a:off x="-18797" y="1832326"/>
            <a:ext cx="9162797" cy="4066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Using a  maximum dose rosuvastatin 40 mg?</a:t>
            </a:r>
          </a:p>
          <a:p>
            <a:pPr marL="1314450" lvl="2" indent="-514350">
              <a:buClr>
                <a:srgbClr val="0A5C7E"/>
              </a:buClr>
              <a:buFont typeface="Lato" panose="020F0502020204030203" pitchFamily="34" charset="0"/>
              <a:buChar char="→"/>
              <a:defRPr/>
            </a:pPr>
            <a:r>
              <a:rPr lang="en-CA" sz="2000" b="1" dirty="0">
                <a:solidFill>
                  <a:srgbClr val="0D7EAB"/>
                </a:solidFill>
              </a:rPr>
              <a:t>“rule of 6%” suggests that LDL-C, on average, may fall insufficiently </a:t>
            </a:r>
          </a:p>
          <a:p>
            <a:pPr marL="800100" lvl="2" indent="0">
              <a:buClr>
                <a:srgbClr val="0A5C7E"/>
              </a:buClr>
              <a:buNone/>
              <a:defRPr/>
            </a:pPr>
            <a:r>
              <a:rPr lang="en-CA" sz="2000" b="1" dirty="0">
                <a:solidFill>
                  <a:srgbClr val="0D7EAB"/>
                </a:solidFill>
              </a:rPr>
              <a:t>          to meet LDL-C target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Adding ezetimibe 10 mg to rosuvastatin 20 mg?</a:t>
            </a:r>
          </a:p>
          <a:p>
            <a:pPr marL="1314450" lvl="2" indent="-514350">
              <a:buClr>
                <a:srgbClr val="0A5C7E"/>
              </a:buClr>
              <a:buFont typeface="Lato" panose="020F0502020204030203" pitchFamily="34" charset="0"/>
              <a:buChar char="→"/>
              <a:defRPr/>
            </a:pPr>
            <a:r>
              <a:rPr lang="en-CA" sz="2000" b="1" dirty="0">
                <a:solidFill>
                  <a:srgbClr val="0D7EAB"/>
                </a:solidFill>
              </a:rPr>
              <a:t>this may provide a 15 – 20% lowering of LDL-C (perhaps to about 1.8 mmol/L)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Adding ezetimibe 10 mg and increasing rosuvastatin to 40 mg?</a:t>
            </a:r>
          </a:p>
          <a:p>
            <a:pPr marL="1314450" lvl="2" indent="-514350">
              <a:buClr>
                <a:srgbClr val="0A5C7E"/>
              </a:buClr>
              <a:buFont typeface="Lato" panose="020F0502020204030203" pitchFamily="34" charset="0"/>
              <a:buChar char="→"/>
              <a:defRPr/>
            </a:pPr>
            <a:r>
              <a:rPr lang="en-CA" sz="2100" b="1" dirty="0">
                <a:solidFill>
                  <a:srgbClr val="0D7EAB"/>
                </a:solidFill>
              </a:rPr>
              <a:t>on average a 20 – 25% fall is expected (perhaps to 1.7 mmol/L)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Adding a PCSK9 inhibitor?</a:t>
            </a:r>
          </a:p>
          <a:p>
            <a:pPr marL="1314450" lvl="2" indent="-514350">
              <a:buClr>
                <a:srgbClr val="0A5C7E"/>
              </a:buClr>
              <a:buFont typeface="Lato" panose="020F0502020204030203" pitchFamily="34" charset="0"/>
              <a:buChar char="→"/>
              <a:defRPr/>
            </a:pPr>
            <a:r>
              <a:rPr lang="en-CA" sz="2100" b="1" dirty="0">
                <a:solidFill>
                  <a:srgbClr val="0D7EAB"/>
                </a:solidFill>
              </a:rPr>
              <a:t>on average, a 50-60% or more reduction would be expected (perhaps to 1.1 mmol or less)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38B39EB-C170-449F-A2A0-630169BDDD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16" y="1477686"/>
            <a:ext cx="1127118" cy="25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3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463587" y="1597074"/>
            <a:ext cx="8506246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5C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Yes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5C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No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5C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Not Sure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0" y="46541"/>
            <a:ext cx="9162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Is there any evidence for use of a PCSK9 inhibitor in a patient with Frank’s profile?</a:t>
            </a: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72" y="247922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7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-14070"/>
            <a:ext cx="91627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Patients with Peripheral Artery Disease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B77A75EF-18CF-469F-89A2-463137431FDF}"/>
              </a:ext>
            </a:extLst>
          </p:cNvPr>
          <p:cNvSpPr/>
          <p:nvPr/>
        </p:nvSpPr>
        <p:spPr>
          <a:xfrm>
            <a:off x="3522726" y="2341626"/>
            <a:ext cx="3144520" cy="2947670"/>
          </a:xfrm>
          <a:custGeom>
            <a:avLst/>
            <a:gdLst/>
            <a:ahLst/>
            <a:cxnLst/>
            <a:rect l="l" t="t" r="r" b="b"/>
            <a:pathLst>
              <a:path w="3144520" h="2947670">
                <a:moveTo>
                  <a:pt x="1572006" y="0"/>
                </a:moveTo>
                <a:lnTo>
                  <a:pt x="1522105" y="728"/>
                </a:lnTo>
                <a:lnTo>
                  <a:pt x="1472592" y="2899"/>
                </a:lnTo>
                <a:lnTo>
                  <a:pt x="1423490" y="6490"/>
                </a:lnTo>
                <a:lnTo>
                  <a:pt x="1374821" y="11481"/>
                </a:lnTo>
                <a:lnTo>
                  <a:pt x="1326609" y="17850"/>
                </a:lnTo>
                <a:lnTo>
                  <a:pt x="1278877" y="25574"/>
                </a:lnTo>
                <a:lnTo>
                  <a:pt x="1231648" y="34634"/>
                </a:lnTo>
                <a:lnTo>
                  <a:pt x="1184944" y="45006"/>
                </a:lnTo>
                <a:lnTo>
                  <a:pt x="1138790" y="56669"/>
                </a:lnTo>
                <a:lnTo>
                  <a:pt x="1093207" y="69603"/>
                </a:lnTo>
                <a:lnTo>
                  <a:pt x="1048219" y="83784"/>
                </a:lnTo>
                <a:lnTo>
                  <a:pt x="1003849" y="99192"/>
                </a:lnTo>
                <a:lnTo>
                  <a:pt x="960120" y="115806"/>
                </a:lnTo>
                <a:lnTo>
                  <a:pt x="917054" y="133602"/>
                </a:lnTo>
                <a:lnTo>
                  <a:pt x="874676" y="152561"/>
                </a:lnTo>
                <a:lnTo>
                  <a:pt x="833008" y="172660"/>
                </a:lnTo>
                <a:lnTo>
                  <a:pt x="792072" y="193878"/>
                </a:lnTo>
                <a:lnTo>
                  <a:pt x="751893" y="216193"/>
                </a:lnTo>
                <a:lnTo>
                  <a:pt x="712493" y="239584"/>
                </a:lnTo>
                <a:lnTo>
                  <a:pt x="673895" y="264029"/>
                </a:lnTo>
                <a:lnTo>
                  <a:pt x="636122" y="289506"/>
                </a:lnTo>
                <a:lnTo>
                  <a:pt x="599197" y="315994"/>
                </a:lnTo>
                <a:lnTo>
                  <a:pt x="563143" y="343472"/>
                </a:lnTo>
                <a:lnTo>
                  <a:pt x="527983" y="371917"/>
                </a:lnTo>
                <a:lnTo>
                  <a:pt x="493740" y="401309"/>
                </a:lnTo>
                <a:lnTo>
                  <a:pt x="460438" y="431625"/>
                </a:lnTo>
                <a:lnTo>
                  <a:pt x="428099" y="462844"/>
                </a:lnTo>
                <a:lnTo>
                  <a:pt x="396746" y="494945"/>
                </a:lnTo>
                <a:lnTo>
                  <a:pt x="366402" y="527905"/>
                </a:lnTo>
                <a:lnTo>
                  <a:pt x="337091" y="561704"/>
                </a:lnTo>
                <a:lnTo>
                  <a:pt x="308835" y="596320"/>
                </a:lnTo>
                <a:lnTo>
                  <a:pt x="281657" y="631730"/>
                </a:lnTo>
                <a:lnTo>
                  <a:pt x="255580" y="667915"/>
                </a:lnTo>
                <a:lnTo>
                  <a:pt x="230628" y="704851"/>
                </a:lnTo>
                <a:lnTo>
                  <a:pt x="206823" y="742518"/>
                </a:lnTo>
                <a:lnTo>
                  <a:pt x="184189" y="780894"/>
                </a:lnTo>
                <a:lnTo>
                  <a:pt x="162748" y="819957"/>
                </a:lnTo>
                <a:lnTo>
                  <a:pt x="142524" y="859686"/>
                </a:lnTo>
                <a:lnTo>
                  <a:pt x="123539" y="900058"/>
                </a:lnTo>
                <a:lnTo>
                  <a:pt x="105816" y="941054"/>
                </a:lnTo>
                <a:lnTo>
                  <a:pt x="89379" y="982650"/>
                </a:lnTo>
                <a:lnTo>
                  <a:pt x="74251" y="1024826"/>
                </a:lnTo>
                <a:lnTo>
                  <a:pt x="60454" y="1067560"/>
                </a:lnTo>
                <a:lnTo>
                  <a:pt x="48011" y="1110830"/>
                </a:lnTo>
                <a:lnTo>
                  <a:pt x="36947" y="1154615"/>
                </a:lnTo>
                <a:lnTo>
                  <a:pt x="27282" y="1198893"/>
                </a:lnTo>
                <a:lnTo>
                  <a:pt x="19042" y="1243642"/>
                </a:lnTo>
                <a:lnTo>
                  <a:pt x="12248" y="1288842"/>
                </a:lnTo>
                <a:lnTo>
                  <a:pt x="6924" y="1334469"/>
                </a:lnTo>
                <a:lnTo>
                  <a:pt x="3092" y="1380504"/>
                </a:lnTo>
                <a:lnTo>
                  <a:pt x="777" y="1426924"/>
                </a:lnTo>
                <a:lnTo>
                  <a:pt x="0" y="1473708"/>
                </a:lnTo>
                <a:lnTo>
                  <a:pt x="777" y="1520491"/>
                </a:lnTo>
                <a:lnTo>
                  <a:pt x="3092" y="1566911"/>
                </a:lnTo>
                <a:lnTo>
                  <a:pt x="6924" y="1612946"/>
                </a:lnTo>
                <a:lnTo>
                  <a:pt x="12248" y="1658573"/>
                </a:lnTo>
                <a:lnTo>
                  <a:pt x="19042" y="1703773"/>
                </a:lnTo>
                <a:lnTo>
                  <a:pt x="27282" y="1748522"/>
                </a:lnTo>
                <a:lnTo>
                  <a:pt x="36947" y="1792800"/>
                </a:lnTo>
                <a:lnTo>
                  <a:pt x="48011" y="1836585"/>
                </a:lnTo>
                <a:lnTo>
                  <a:pt x="60454" y="1879855"/>
                </a:lnTo>
                <a:lnTo>
                  <a:pt x="74251" y="1922589"/>
                </a:lnTo>
                <a:lnTo>
                  <a:pt x="89379" y="1964765"/>
                </a:lnTo>
                <a:lnTo>
                  <a:pt x="105816" y="2006361"/>
                </a:lnTo>
                <a:lnTo>
                  <a:pt x="123539" y="2047357"/>
                </a:lnTo>
                <a:lnTo>
                  <a:pt x="142524" y="2087729"/>
                </a:lnTo>
                <a:lnTo>
                  <a:pt x="162748" y="2127458"/>
                </a:lnTo>
                <a:lnTo>
                  <a:pt x="184189" y="2166521"/>
                </a:lnTo>
                <a:lnTo>
                  <a:pt x="206823" y="2204897"/>
                </a:lnTo>
                <a:lnTo>
                  <a:pt x="230628" y="2242564"/>
                </a:lnTo>
                <a:lnTo>
                  <a:pt x="255580" y="2279500"/>
                </a:lnTo>
                <a:lnTo>
                  <a:pt x="281657" y="2315685"/>
                </a:lnTo>
                <a:lnTo>
                  <a:pt x="308835" y="2351095"/>
                </a:lnTo>
                <a:lnTo>
                  <a:pt x="337091" y="2385711"/>
                </a:lnTo>
                <a:lnTo>
                  <a:pt x="366402" y="2419510"/>
                </a:lnTo>
                <a:lnTo>
                  <a:pt x="396746" y="2452470"/>
                </a:lnTo>
                <a:lnTo>
                  <a:pt x="428099" y="2484571"/>
                </a:lnTo>
                <a:lnTo>
                  <a:pt x="460438" y="2515790"/>
                </a:lnTo>
                <a:lnTo>
                  <a:pt x="493740" y="2546106"/>
                </a:lnTo>
                <a:lnTo>
                  <a:pt x="527983" y="2575498"/>
                </a:lnTo>
                <a:lnTo>
                  <a:pt x="563143" y="2603943"/>
                </a:lnTo>
                <a:lnTo>
                  <a:pt x="599197" y="2631421"/>
                </a:lnTo>
                <a:lnTo>
                  <a:pt x="636122" y="2657909"/>
                </a:lnTo>
                <a:lnTo>
                  <a:pt x="673895" y="2683386"/>
                </a:lnTo>
                <a:lnTo>
                  <a:pt x="712493" y="2707831"/>
                </a:lnTo>
                <a:lnTo>
                  <a:pt x="751893" y="2731222"/>
                </a:lnTo>
                <a:lnTo>
                  <a:pt x="792072" y="2753537"/>
                </a:lnTo>
                <a:lnTo>
                  <a:pt x="833008" y="2774755"/>
                </a:lnTo>
                <a:lnTo>
                  <a:pt x="874676" y="2794854"/>
                </a:lnTo>
                <a:lnTo>
                  <a:pt x="917054" y="2813813"/>
                </a:lnTo>
                <a:lnTo>
                  <a:pt x="960120" y="2831609"/>
                </a:lnTo>
                <a:lnTo>
                  <a:pt x="1003849" y="2848223"/>
                </a:lnTo>
                <a:lnTo>
                  <a:pt x="1048219" y="2863631"/>
                </a:lnTo>
                <a:lnTo>
                  <a:pt x="1093207" y="2877812"/>
                </a:lnTo>
                <a:lnTo>
                  <a:pt x="1138790" y="2890746"/>
                </a:lnTo>
                <a:lnTo>
                  <a:pt x="1184944" y="2902409"/>
                </a:lnTo>
                <a:lnTo>
                  <a:pt x="1231648" y="2912781"/>
                </a:lnTo>
                <a:lnTo>
                  <a:pt x="1278877" y="2921841"/>
                </a:lnTo>
                <a:lnTo>
                  <a:pt x="1326609" y="2929565"/>
                </a:lnTo>
                <a:lnTo>
                  <a:pt x="1374821" y="2935934"/>
                </a:lnTo>
                <a:lnTo>
                  <a:pt x="1423490" y="2940925"/>
                </a:lnTo>
                <a:lnTo>
                  <a:pt x="1472592" y="2944516"/>
                </a:lnTo>
                <a:lnTo>
                  <a:pt x="1522105" y="2946687"/>
                </a:lnTo>
                <a:lnTo>
                  <a:pt x="1572006" y="2947416"/>
                </a:lnTo>
                <a:lnTo>
                  <a:pt x="1621906" y="2946687"/>
                </a:lnTo>
                <a:lnTo>
                  <a:pt x="1671419" y="2944516"/>
                </a:lnTo>
                <a:lnTo>
                  <a:pt x="1720521" y="2940925"/>
                </a:lnTo>
                <a:lnTo>
                  <a:pt x="1769190" y="2935934"/>
                </a:lnTo>
                <a:lnTo>
                  <a:pt x="1817402" y="2929565"/>
                </a:lnTo>
                <a:lnTo>
                  <a:pt x="1865134" y="2921841"/>
                </a:lnTo>
                <a:lnTo>
                  <a:pt x="1912363" y="2912781"/>
                </a:lnTo>
                <a:lnTo>
                  <a:pt x="1959067" y="2902409"/>
                </a:lnTo>
                <a:lnTo>
                  <a:pt x="2005221" y="2890746"/>
                </a:lnTo>
                <a:lnTo>
                  <a:pt x="2050804" y="2877812"/>
                </a:lnTo>
                <a:lnTo>
                  <a:pt x="2095792" y="2863631"/>
                </a:lnTo>
                <a:lnTo>
                  <a:pt x="2140162" y="2848223"/>
                </a:lnTo>
                <a:lnTo>
                  <a:pt x="2183892" y="2831609"/>
                </a:lnTo>
                <a:lnTo>
                  <a:pt x="2226957" y="2813813"/>
                </a:lnTo>
                <a:lnTo>
                  <a:pt x="2269335" y="2794854"/>
                </a:lnTo>
                <a:lnTo>
                  <a:pt x="2311003" y="2774755"/>
                </a:lnTo>
                <a:lnTo>
                  <a:pt x="2351939" y="2753537"/>
                </a:lnTo>
                <a:lnTo>
                  <a:pt x="2392118" y="2731222"/>
                </a:lnTo>
                <a:lnTo>
                  <a:pt x="2431518" y="2707831"/>
                </a:lnTo>
                <a:lnTo>
                  <a:pt x="2470116" y="2683386"/>
                </a:lnTo>
                <a:lnTo>
                  <a:pt x="2507889" y="2657909"/>
                </a:lnTo>
                <a:lnTo>
                  <a:pt x="2544814" y="2631421"/>
                </a:lnTo>
                <a:lnTo>
                  <a:pt x="2580868" y="2603943"/>
                </a:lnTo>
                <a:lnTo>
                  <a:pt x="2616028" y="2575498"/>
                </a:lnTo>
                <a:lnTo>
                  <a:pt x="2650271" y="2546106"/>
                </a:lnTo>
                <a:lnTo>
                  <a:pt x="2683573" y="2515790"/>
                </a:lnTo>
                <a:lnTo>
                  <a:pt x="2715912" y="2484571"/>
                </a:lnTo>
                <a:lnTo>
                  <a:pt x="2747265" y="2452470"/>
                </a:lnTo>
                <a:lnTo>
                  <a:pt x="2777609" y="2419510"/>
                </a:lnTo>
                <a:lnTo>
                  <a:pt x="2806920" y="2385711"/>
                </a:lnTo>
                <a:lnTo>
                  <a:pt x="2835176" y="2351095"/>
                </a:lnTo>
                <a:lnTo>
                  <a:pt x="2862354" y="2315685"/>
                </a:lnTo>
                <a:lnTo>
                  <a:pt x="2888431" y="2279500"/>
                </a:lnTo>
                <a:lnTo>
                  <a:pt x="2913383" y="2242564"/>
                </a:lnTo>
                <a:lnTo>
                  <a:pt x="2937188" y="2204897"/>
                </a:lnTo>
                <a:lnTo>
                  <a:pt x="2959822" y="2166521"/>
                </a:lnTo>
                <a:lnTo>
                  <a:pt x="2981263" y="2127458"/>
                </a:lnTo>
                <a:lnTo>
                  <a:pt x="3001487" y="2087729"/>
                </a:lnTo>
                <a:lnTo>
                  <a:pt x="3020472" y="2047357"/>
                </a:lnTo>
                <a:lnTo>
                  <a:pt x="3038195" y="2006361"/>
                </a:lnTo>
                <a:lnTo>
                  <a:pt x="3054632" y="1964765"/>
                </a:lnTo>
                <a:lnTo>
                  <a:pt x="3069760" y="1922589"/>
                </a:lnTo>
                <a:lnTo>
                  <a:pt x="3083557" y="1879855"/>
                </a:lnTo>
                <a:lnTo>
                  <a:pt x="3096000" y="1836585"/>
                </a:lnTo>
                <a:lnTo>
                  <a:pt x="3107064" y="1792800"/>
                </a:lnTo>
                <a:lnTo>
                  <a:pt x="3116729" y="1748522"/>
                </a:lnTo>
                <a:lnTo>
                  <a:pt x="3124969" y="1703773"/>
                </a:lnTo>
                <a:lnTo>
                  <a:pt x="3131763" y="1658573"/>
                </a:lnTo>
                <a:lnTo>
                  <a:pt x="3137087" y="1612946"/>
                </a:lnTo>
                <a:lnTo>
                  <a:pt x="3140919" y="1566911"/>
                </a:lnTo>
                <a:lnTo>
                  <a:pt x="3143234" y="1520491"/>
                </a:lnTo>
                <a:lnTo>
                  <a:pt x="3144012" y="1473708"/>
                </a:lnTo>
                <a:lnTo>
                  <a:pt x="3143234" y="1426924"/>
                </a:lnTo>
                <a:lnTo>
                  <a:pt x="3140919" y="1380504"/>
                </a:lnTo>
                <a:lnTo>
                  <a:pt x="3137087" y="1334469"/>
                </a:lnTo>
                <a:lnTo>
                  <a:pt x="3131763" y="1288842"/>
                </a:lnTo>
                <a:lnTo>
                  <a:pt x="3124969" y="1243642"/>
                </a:lnTo>
                <a:lnTo>
                  <a:pt x="3116729" y="1198893"/>
                </a:lnTo>
                <a:lnTo>
                  <a:pt x="3107064" y="1154615"/>
                </a:lnTo>
                <a:lnTo>
                  <a:pt x="3096000" y="1110830"/>
                </a:lnTo>
                <a:lnTo>
                  <a:pt x="3083557" y="1067560"/>
                </a:lnTo>
                <a:lnTo>
                  <a:pt x="3069760" y="1024826"/>
                </a:lnTo>
                <a:lnTo>
                  <a:pt x="3054632" y="982650"/>
                </a:lnTo>
                <a:lnTo>
                  <a:pt x="3038195" y="941054"/>
                </a:lnTo>
                <a:lnTo>
                  <a:pt x="3020472" y="900058"/>
                </a:lnTo>
                <a:lnTo>
                  <a:pt x="3001487" y="859686"/>
                </a:lnTo>
                <a:lnTo>
                  <a:pt x="2981263" y="819957"/>
                </a:lnTo>
                <a:lnTo>
                  <a:pt x="2959822" y="780894"/>
                </a:lnTo>
                <a:lnTo>
                  <a:pt x="2937188" y="742518"/>
                </a:lnTo>
                <a:lnTo>
                  <a:pt x="2913383" y="704851"/>
                </a:lnTo>
                <a:lnTo>
                  <a:pt x="2888431" y="667915"/>
                </a:lnTo>
                <a:lnTo>
                  <a:pt x="2862354" y="631730"/>
                </a:lnTo>
                <a:lnTo>
                  <a:pt x="2835176" y="596320"/>
                </a:lnTo>
                <a:lnTo>
                  <a:pt x="2806920" y="561704"/>
                </a:lnTo>
                <a:lnTo>
                  <a:pt x="2777609" y="527905"/>
                </a:lnTo>
                <a:lnTo>
                  <a:pt x="2747265" y="494945"/>
                </a:lnTo>
                <a:lnTo>
                  <a:pt x="2715912" y="462844"/>
                </a:lnTo>
                <a:lnTo>
                  <a:pt x="2683573" y="431625"/>
                </a:lnTo>
                <a:lnTo>
                  <a:pt x="2650271" y="401309"/>
                </a:lnTo>
                <a:lnTo>
                  <a:pt x="2616028" y="371917"/>
                </a:lnTo>
                <a:lnTo>
                  <a:pt x="2580868" y="343472"/>
                </a:lnTo>
                <a:lnTo>
                  <a:pt x="2544814" y="315994"/>
                </a:lnTo>
                <a:lnTo>
                  <a:pt x="2507889" y="289506"/>
                </a:lnTo>
                <a:lnTo>
                  <a:pt x="2470116" y="264029"/>
                </a:lnTo>
                <a:lnTo>
                  <a:pt x="2431518" y="239584"/>
                </a:lnTo>
                <a:lnTo>
                  <a:pt x="2392118" y="216193"/>
                </a:lnTo>
                <a:lnTo>
                  <a:pt x="2351939" y="193878"/>
                </a:lnTo>
                <a:lnTo>
                  <a:pt x="2311003" y="172660"/>
                </a:lnTo>
                <a:lnTo>
                  <a:pt x="2269335" y="152561"/>
                </a:lnTo>
                <a:lnTo>
                  <a:pt x="2226957" y="133602"/>
                </a:lnTo>
                <a:lnTo>
                  <a:pt x="2183892" y="115806"/>
                </a:lnTo>
                <a:lnTo>
                  <a:pt x="2140162" y="99192"/>
                </a:lnTo>
                <a:lnTo>
                  <a:pt x="2095792" y="83784"/>
                </a:lnTo>
                <a:lnTo>
                  <a:pt x="2050804" y="69603"/>
                </a:lnTo>
                <a:lnTo>
                  <a:pt x="2005221" y="56669"/>
                </a:lnTo>
                <a:lnTo>
                  <a:pt x="1959067" y="45006"/>
                </a:lnTo>
                <a:lnTo>
                  <a:pt x="1912363" y="34634"/>
                </a:lnTo>
                <a:lnTo>
                  <a:pt x="1865134" y="25574"/>
                </a:lnTo>
                <a:lnTo>
                  <a:pt x="1817402" y="17850"/>
                </a:lnTo>
                <a:lnTo>
                  <a:pt x="1769190" y="11481"/>
                </a:lnTo>
                <a:lnTo>
                  <a:pt x="1720521" y="6490"/>
                </a:lnTo>
                <a:lnTo>
                  <a:pt x="1671419" y="2899"/>
                </a:lnTo>
                <a:lnTo>
                  <a:pt x="1621906" y="728"/>
                </a:lnTo>
                <a:lnTo>
                  <a:pt x="1572006" y="0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1CD868C-59D7-466A-A005-D8767AC25322}"/>
              </a:ext>
            </a:extLst>
          </p:cNvPr>
          <p:cNvSpPr/>
          <p:nvPr/>
        </p:nvSpPr>
        <p:spPr>
          <a:xfrm>
            <a:off x="3522726" y="2341626"/>
            <a:ext cx="3144520" cy="2947670"/>
          </a:xfrm>
          <a:custGeom>
            <a:avLst/>
            <a:gdLst/>
            <a:ahLst/>
            <a:cxnLst/>
            <a:rect l="l" t="t" r="r" b="b"/>
            <a:pathLst>
              <a:path w="3144520" h="2947670">
                <a:moveTo>
                  <a:pt x="0" y="1473708"/>
                </a:moveTo>
                <a:lnTo>
                  <a:pt x="777" y="1426924"/>
                </a:lnTo>
                <a:lnTo>
                  <a:pt x="3092" y="1380504"/>
                </a:lnTo>
                <a:lnTo>
                  <a:pt x="6924" y="1334469"/>
                </a:lnTo>
                <a:lnTo>
                  <a:pt x="12248" y="1288842"/>
                </a:lnTo>
                <a:lnTo>
                  <a:pt x="19042" y="1243642"/>
                </a:lnTo>
                <a:lnTo>
                  <a:pt x="27282" y="1198893"/>
                </a:lnTo>
                <a:lnTo>
                  <a:pt x="36947" y="1154615"/>
                </a:lnTo>
                <a:lnTo>
                  <a:pt x="48011" y="1110830"/>
                </a:lnTo>
                <a:lnTo>
                  <a:pt x="60454" y="1067560"/>
                </a:lnTo>
                <a:lnTo>
                  <a:pt x="74251" y="1024826"/>
                </a:lnTo>
                <a:lnTo>
                  <a:pt x="89379" y="982650"/>
                </a:lnTo>
                <a:lnTo>
                  <a:pt x="105816" y="941054"/>
                </a:lnTo>
                <a:lnTo>
                  <a:pt x="123539" y="900058"/>
                </a:lnTo>
                <a:lnTo>
                  <a:pt x="142524" y="859686"/>
                </a:lnTo>
                <a:lnTo>
                  <a:pt x="162748" y="819957"/>
                </a:lnTo>
                <a:lnTo>
                  <a:pt x="184189" y="780894"/>
                </a:lnTo>
                <a:lnTo>
                  <a:pt x="206823" y="742518"/>
                </a:lnTo>
                <a:lnTo>
                  <a:pt x="230628" y="704851"/>
                </a:lnTo>
                <a:lnTo>
                  <a:pt x="255580" y="667915"/>
                </a:lnTo>
                <a:lnTo>
                  <a:pt x="281657" y="631730"/>
                </a:lnTo>
                <a:lnTo>
                  <a:pt x="308835" y="596320"/>
                </a:lnTo>
                <a:lnTo>
                  <a:pt x="337091" y="561704"/>
                </a:lnTo>
                <a:lnTo>
                  <a:pt x="366402" y="527905"/>
                </a:lnTo>
                <a:lnTo>
                  <a:pt x="396746" y="494945"/>
                </a:lnTo>
                <a:lnTo>
                  <a:pt x="428099" y="462844"/>
                </a:lnTo>
                <a:lnTo>
                  <a:pt x="460438" y="431625"/>
                </a:lnTo>
                <a:lnTo>
                  <a:pt x="493740" y="401309"/>
                </a:lnTo>
                <a:lnTo>
                  <a:pt x="527983" y="371917"/>
                </a:lnTo>
                <a:lnTo>
                  <a:pt x="563143" y="343472"/>
                </a:lnTo>
                <a:lnTo>
                  <a:pt x="599197" y="315994"/>
                </a:lnTo>
                <a:lnTo>
                  <a:pt x="636122" y="289506"/>
                </a:lnTo>
                <a:lnTo>
                  <a:pt x="673895" y="264029"/>
                </a:lnTo>
                <a:lnTo>
                  <a:pt x="712493" y="239584"/>
                </a:lnTo>
                <a:lnTo>
                  <a:pt x="751893" y="216193"/>
                </a:lnTo>
                <a:lnTo>
                  <a:pt x="792072" y="193878"/>
                </a:lnTo>
                <a:lnTo>
                  <a:pt x="833008" y="172660"/>
                </a:lnTo>
                <a:lnTo>
                  <a:pt x="874676" y="152561"/>
                </a:lnTo>
                <a:lnTo>
                  <a:pt x="917054" y="133602"/>
                </a:lnTo>
                <a:lnTo>
                  <a:pt x="960120" y="115806"/>
                </a:lnTo>
                <a:lnTo>
                  <a:pt x="1003849" y="99192"/>
                </a:lnTo>
                <a:lnTo>
                  <a:pt x="1048219" y="83784"/>
                </a:lnTo>
                <a:lnTo>
                  <a:pt x="1093207" y="69603"/>
                </a:lnTo>
                <a:lnTo>
                  <a:pt x="1138790" y="56669"/>
                </a:lnTo>
                <a:lnTo>
                  <a:pt x="1184944" y="45006"/>
                </a:lnTo>
                <a:lnTo>
                  <a:pt x="1231648" y="34634"/>
                </a:lnTo>
                <a:lnTo>
                  <a:pt x="1278877" y="25574"/>
                </a:lnTo>
                <a:lnTo>
                  <a:pt x="1326609" y="17850"/>
                </a:lnTo>
                <a:lnTo>
                  <a:pt x="1374821" y="11481"/>
                </a:lnTo>
                <a:lnTo>
                  <a:pt x="1423490" y="6490"/>
                </a:lnTo>
                <a:lnTo>
                  <a:pt x="1472592" y="2899"/>
                </a:lnTo>
                <a:lnTo>
                  <a:pt x="1522105" y="728"/>
                </a:lnTo>
                <a:lnTo>
                  <a:pt x="1572006" y="0"/>
                </a:lnTo>
                <a:lnTo>
                  <a:pt x="1621906" y="728"/>
                </a:lnTo>
                <a:lnTo>
                  <a:pt x="1671419" y="2899"/>
                </a:lnTo>
                <a:lnTo>
                  <a:pt x="1720521" y="6490"/>
                </a:lnTo>
                <a:lnTo>
                  <a:pt x="1769190" y="11481"/>
                </a:lnTo>
                <a:lnTo>
                  <a:pt x="1817402" y="17850"/>
                </a:lnTo>
                <a:lnTo>
                  <a:pt x="1865134" y="25574"/>
                </a:lnTo>
                <a:lnTo>
                  <a:pt x="1912363" y="34634"/>
                </a:lnTo>
                <a:lnTo>
                  <a:pt x="1959067" y="45006"/>
                </a:lnTo>
                <a:lnTo>
                  <a:pt x="2005221" y="56669"/>
                </a:lnTo>
                <a:lnTo>
                  <a:pt x="2050804" y="69603"/>
                </a:lnTo>
                <a:lnTo>
                  <a:pt x="2095792" y="83784"/>
                </a:lnTo>
                <a:lnTo>
                  <a:pt x="2140162" y="99192"/>
                </a:lnTo>
                <a:lnTo>
                  <a:pt x="2183892" y="115806"/>
                </a:lnTo>
                <a:lnTo>
                  <a:pt x="2226957" y="133602"/>
                </a:lnTo>
                <a:lnTo>
                  <a:pt x="2269335" y="152561"/>
                </a:lnTo>
                <a:lnTo>
                  <a:pt x="2311003" y="172660"/>
                </a:lnTo>
                <a:lnTo>
                  <a:pt x="2351939" y="193878"/>
                </a:lnTo>
                <a:lnTo>
                  <a:pt x="2392118" y="216193"/>
                </a:lnTo>
                <a:lnTo>
                  <a:pt x="2431518" y="239584"/>
                </a:lnTo>
                <a:lnTo>
                  <a:pt x="2470116" y="264029"/>
                </a:lnTo>
                <a:lnTo>
                  <a:pt x="2507889" y="289506"/>
                </a:lnTo>
                <a:lnTo>
                  <a:pt x="2544814" y="315994"/>
                </a:lnTo>
                <a:lnTo>
                  <a:pt x="2580868" y="343472"/>
                </a:lnTo>
                <a:lnTo>
                  <a:pt x="2616028" y="371917"/>
                </a:lnTo>
                <a:lnTo>
                  <a:pt x="2650271" y="401309"/>
                </a:lnTo>
                <a:lnTo>
                  <a:pt x="2683573" y="431625"/>
                </a:lnTo>
                <a:lnTo>
                  <a:pt x="2715912" y="462844"/>
                </a:lnTo>
                <a:lnTo>
                  <a:pt x="2747265" y="494945"/>
                </a:lnTo>
                <a:lnTo>
                  <a:pt x="2777609" y="527905"/>
                </a:lnTo>
                <a:lnTo>
                  <a:pt x="2806920" y="561704"/>
                </a:lnTo>
                <a:lnTo>
                  <a:pt x="2835176" y="596320"/>
                </a:lnTo>
                <a:lnTo>
                  <a:pt x="2862354" y="631730"/>
                </a:lnTo>
                <a:lnTo>
                  <a:pt x="2888431" y="667915"/>
                </a:lnTo>
                <a:lnTo>
                  <a:pt x="2913383" y="704851"/>
                </a:lnTo>
                <a:lnTo>
                  <a:pt x="2937188" y="742518"/>
                </a:lnTo>
                <a:lnTo>
                  <a:pt x="2959822" y="780894"/>
                </a:lnTo>
                <a:lnTo>
                  <a:pt x="2981263" y="819957"/>
                </a:lnTo>
                <a:lnTo>
                  <a:pt x="3001487" y="859686"/>
                </a:lnTo>
                <a:lnTo>
                  <a:pt x="3020472" y="900058"/>
                </a:lnTo>
                <a:lnTo>
                  <a:pt x="3038195" y="941054"/>
                </a:lnTo>
                <a:lnTo>
                  <a:pt x="3054632" y="982650"/>
                </a:lnTo>
                <a:lnTo>
                  <a:pt x="3069760" y="1024826"/>
                </a:lnTo>
                <a:lnTo>
                  <a:pt x="3083557" y="1067560"/>
                </a:lnTo>
                <a:lnTo>
                  <a:pt x="3096000" y="1110830"/>
                </a:lnTo>
                <a:lnTo>
                  <a:pt x="3107064" y="1154615"/>
                </a:lnTo>
                <a:lnTo>
                  <a:pt x="3116729" y="1198893"/>
                </a:lnTo>
                <a:lnTo>
                  <a:pt x="3124969" y="1243642"/>
                </a:lnTo>
                <a:lnTo>
                  <a:pt x="3131763" y="1288842"/>
                </a:lnTo>
                <a:lnTo>
                  <a:pt x="3137087" y="1334469"/>
                </a:lnTo>
                <a:lnTo>
                  <a:pt x="3140919" y="1380504"/>
                </a:lnTo>
                <a:lnTo>
                  <a:pt x="3143234" y="1426924"/>
                </a:lnTo>
                <a:lnTo>
                  <a:pt x="3144012" y="1473708"/>
                </a:lnTo>
                <a:lnTo>
                  <a:pt x="3143234" y="1520491"/>
                </a:lnTo>
                <a:lnTo>
                  <a:pt x="3140919" y="1566911"/>
                </a:lnTo>
                <a:lnTo>
                  <a:pt x="3137087" y="1612946"/>
                </a:lnTo>
                <a:lnTo>
                  <a:pt x="3131763" y="1658573"/>
                </a:lnTo>
                <a:lnTo>
                  <a:pt x="3124969" y="1703773"/>
                </a:lnTo>
                <a:lnTo>
                  <a:pt x="3116729" y="1748522"/>
                </a:lnTo>
                <a:lnTo>
                  <a:pt x="3107064" y="1792800"/>
                </a:lnTo>
                <a:lnTo>
                  <a:pt x="3096000" y="1836585"/>
                </a:lnTo>
                <a:lnTo>
                  <a:pt x="3083557" y="1879855"/>
                </a:lnTo>
                <a:lnTo>
                  <a:pt x="3069760" y="1922589"/>
                </a:lnTo>
                <a:lnTo>
                  <a:pt x="3054632" y="1964765"/>
                </a:lnTo>
                <a:lnTo>
                  <a:pt x="3038195" y="2006361"/>
                </a:lnTo>
                <a:lnTo>
                  <a:pt x="3020472" y="2047357"/>
                </a:lnTo>
                <a:lnTo>
                  <a:pt x="3001487" y="2087729"/>
                </a:lnTo>
                <a:lnTo>
                  <a:pt x="2981263" y="2127458"/>
                </a:lnTo>
                <a:lnTo>
                  <a:pt x="2959822" y="2166521"/>
                </a:lnTo>
                <a:lnTo>
                  <a:pt x="2937188" y="2204897"/>
                </a:lnTo>
                <a:lnTo>
                  <a:pt x="2913383" y="2242564"/>
                </a:lnTo>
                <a:lnTo>
                  <a:pt x="2888431" y="2279500"/>
                </a:lnTo>
                <a:lnTo>
                  <a:pt x="2862354" y="2315685"/>
                </a:lnTo>
                <a:lnTo>
                  <a:pt x="2835176" y="2351095"/>
                </a:lnTo>
                <a:lnTo>
                  <a:pt x="2806920" y="2385711"/>
                </a:lnTo>
                <a:lnTo>
                  <a:pt x="2777609" y="2419510"/>
                </a:lnTo>
                <a:lnTo>
                  <a:pt x="2747265" y="2452470"/>
                </a:lnTo>
                <a:lnTo>
                  <a:pt x="2715912" y="2484571"/>
                </a:lnTo>
                <a:lnTo>
                  <a:pt x="2683573" y="2515790"/>
                </a:lnTo>
                <a:lnTo>
                  <a:pt x="2650271" y="2546106"/>
                </a:lnTo>
                <a:lnTo>
                  <a:pt x="2616028" y="2575498"/>
                </a:lnTo>
                <a:lnTo>
                  <a:pt x="2580868" y="2603943"/>
                </a:lnTo>
                <a:lnTo>
                  <a:pt x="2544814" y="2631421"/>
                </a:lnTo>
                <a:lnTo>
                  <a:pt x="2507889" y="2657909"/>
                </a:lnTo>
                <a:lnTo>
                  <a:pt x="2470116" y="2683386"/>
                </a:lnTo>
                <a:lnTo>
                  <a:pt x="2431518" y="2707831"/>
                </a:lnTo>
                <a:lnTo>
                  <a:pt x="2392118" y="2731222"/>
                </a:lnTo>
                <a:lnTo>
                  <a:pt x="2351939" y="2753537"/>
                </a:lnTo>
                <a:lnTo>
                  <a:pt x="2311003" y="2774755"/>
                </a:lnTo>
                <a:lnTo>
                  <a:pt x="2269335" y="2794854"/>
                </a:lnTo>
                <a:lnTo>
                  <a:pt x="2226957" y="2813813"/>
                </a:lnTo>
                <a:lnTo>
                  <a:pt x="2183892" y="2831609"/>
                </a:lnTo>
                <a:lnTo>
                  <a:pt x="2140162" y="2848223"/>
                </a:lnTo>
                <a:lnTo>
                  <a:pt x="2095792" y="2863631"/>
                </a:lnTo>
                <a:lnTo>
                  <a:pt x="2050804" y="2877812"/>
                </a:lnTo>
                <a:lnTo>
                  <a:pt x="2005221" y="2890746"/>
                </a:lnTo>
                <a:lnTo>
                  <a:pt x="1959067" y="2902409"/>
                </a:lnTo>
                <a:lnTo>
                  <a:pt x="1912363" y="2912781"/>
                </a:lnTo>
                <a:lnTo>
                  <a:pt x="1865134" y="2921841"/>
                </a:lnTo>
                <a:lnTo>
                  <a:pt x="1817402" y="2929565"/>
                </a:lnTo>
                <a:lnTo>
                  <a:pt x="1769190" y="2935934"/>
                </a:lnTo>
                <a:lnTo>
                  <a:pt x="1720521" y="2940925"/>
                </a:lnTo>
                <a:lnTo>
                  <a:pt x="1671419" y="2944516"/>
                </a:lnTo>
                <a:lnTo>
                  <a:pt x="1621906" y="2946687"/>
                </a:lnTo>
                <a:lnTo>
                  <a:pt x="1572006" y="2947416"/>
                </a:lnTo>
                <a:lnTo>
                  <a:pt x="1522105" y="2946687"/>
                </a:lnTo>
                <a:lnTo>
                  <a:pt x="1472592" y="2944516"/>
                </a:lnTo>
                <a:lnTo>
                  <a:pt x="1423490" y="2940925"/>
                </a:lnTo>
                <a:lnTo>
                  <a:pt x="1374821" y="2935934"/>
                </a:lnTo>
                <a:lnTo>
                  <a:pt x="1326609" y="2929565"/>
                </a:lnTo>
                <a:lnTo>
                  <a:pt x="1278877" y="2921841"/>
                </a:lnTo>
                <a:lnTo>
                  <a:pt x="1231648" y="2912781"/>
                </a:lnTo>
                <a:lnTo>
                  <a:pt x="1184944" y="2902409"/>
                </a:lnTo>
                <a:lnTo>
                  <a:pt x="1138790" y="2890746"/>
                </a:lnTo>
                <a:lnTo>
                  <a:pt x="1093207" y="2877812"/>
                </a:lnTo>
                <a:lnTo>
                  <a:pt x="1048219" y="2863631"/>
                </a:lnTo>
                <a:lnTo>
                  <a:pt x="1003849" y="2848223"/>
                </a:lnTo>
                <a:lnTo>
                  <a:pt x="960120" y="2831609"/>
                </a:lnTo>
                <a:lnTo>
                  <a:pt x="917054" y="2813813"/>
                </a:lnTo>
                <a:lnTo>
                  <a:pt x="874676" y="2794854"/>
                </a:lnTo>
                <a:lnTo>
                  <a:pt x="833008" y="2774755"/>
                </a:lnTo>
                <a:lnTo>
                  <a:pt x="792072" y="2753537"/>
                </a:lnTo>
                <a:lnTo>
                  <a:pt x="751893" y="2731222"/>
                </a:lnTo>
                <a:lnTo>
                  <a:pt x="712493" y="2707831"/>
                </a:lnTo>
                <a:lnTo>
                  <a:pt x="673895" y="2683386"/>
                </a:lnTo>
                <a:lnTo>
                  <a:pt x="636122" y="2657909"/>
                </a:lnTo>
                <a:lnTo>
                  <a:pt x="599197" y="2631421"/>
                </a:lnTo>
                <a:lnTo>
                  <a:pt x="563143" y="2603943"/>
                </a:lnTo>
                <a:lnTo>
                  <a:pt x="527983" y="2575498"/>
                </a:lnTo>
                <a:lnTo>
                  <a:pt x="493740" y="2546106"/>
                </a:lnTo>
                <a:lnTo>
                  <a:pt x="460438" y="2515790"/>
                </a:lnTo>
                <a:lnTo>
                  <a:pt x="428099" y="2484571"/>
                </a:lnTo>
                <a:lnTo>
                  <a:pt x="396746" y="2452470"/>
                </a:lnTo>
                <a:lnTo>
                  <a:pt x="366402" y="2419510"/>
                </a:lnTo>
                <a:lnTo>
                  <a:pt x="337091" y="2385711"/>
                </a:lnTo>
                <a:lnTo>
                  <a:pt x="308835" y="2351095"/>
                </a:lnTo>
                <a:lnTo>
                  <a:pt x="281657" y="2315685"/>
                </a:lnTo>
                <a:lnTo>
                  <a:pt x="255580" y="2279500"/>
                </a:lnTo>
                <a:lnTo>
                  <a:pt x="230628" y="2242564"/>
                </a:lnTo>
                <a:lnTo>
                  <a:pt x="206823" y="2204897"/>
                </a:lnTo>
                <a:lnTo>
                  <a:pt x="184189" y="2166521"/>
                </a:lnTo>
                <a:lnTo>
                  <a:pt x="162748" y="2127458"/>
                </a:lnTo>
                <a:lnTo>
                  <a:pt x="142524" y="2087729"/>
                </a:lnTo>
                <a:lnTo>
                  <a:pt x="123539" y="2047357"/>
                </a:lnTo>
                <a:lnTo>
                  <a:pt x="105816" y="2006361"/>
                </a:lnTo>
                <a:lnTo>
                  <a:pt x="89379" y="1964765"/>
                </a:lnTo>
                <a:lnTo>
                  <a:pt x="74251" y="1922589"/>
                </a:lnTo>
                <a:lnTo>
                  <a:pt x="60454" y="1879855"/>
                </a:lnTo>
                <a:lnTo>
                  <a:pt x="48011" y="1836585"/>
                </a:lnTo>
                <a:lnTo>
                  <a:pt x="36947" y="1792800"/>
                </a:lnTo>
                <a:lnTo>
                  <a:pt x="27282" y="1748522"/>
                </a:lnTo>
                <a:lnTo>
                  <a:pt x="19042" y="1703773"/>
                </a:lnTo>
                <a:lnTo>
                  <a:pt x="12248" y="1658573"/>
                </a:lnTo>
                <a:lnTo>
                  <a:pt x="6924" y="1612946"/>
                </a:lnTo>
                <a:lnTo>
                  <a:pt x="3092" y="1566911"/>
                </a:lnTo>
                <a:lnTo>
                  <a:pt x="777" y="1520491"/>
                </a:lnTo>
                <a:lnTo>
                  <a:pt x="0" y="1473708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DDE9FA2-D17D-4658-B326-22276FFED27F}"/>
              </a:ext>
            </a:extLst>
          </p:cNvPr>
          <p:cNvSpPr txBox="1"/>
          <p:nvPr/>
        </p:nvSpPr>
        <p:spPr>
          <a:xfrm>
            <a:off x="176784" y="1455419"/>
            <a:ext cx="2661285" cy="1143903"/>
          </a:xfrm>
          <a:prstGeom prst="rect">
            <a:avLst/>
          </a:prstGeom>
          <a:ln w="9144">
            <a:noFill/>
          </a:ln>
        </p:spPr>
        <p:txBody>
          <a:bodyPr vert="horz" wrap="square" lIns="0" tIns="35560" rIns="0" bIns="0" rtlCol="0">
            <a:spAutoFit/>
          </a:bodyPr>
          <a:lstStyle/>
          <a:p>
            <a:pPr marL="1270" marR="0" lvl="0" indent="0" algn="ctr" defTabSz="4572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27,564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465455" marR="459740" lvl="0" indent="-127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Patients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with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Atherosclerosis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Randomized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ED6027C-7B2C-4F91-ABA3-DAA151566C67}"/>
              </a:ext>
            </a:extLst>
          </p:cNvPr>
          <p:cNvSpPr txBox="1"/>
          <p:nvPr/>
        </p:nvSpPr>
        <p:spPr>
          <a:xfrm>
            <a:off x="176784" y="2859023"/>
            <a:ext cx="2661285" cy="1421543"/>
          </a:xfrm>
          <a:prstGeom prst="rect">
            <a:avLst/>
          </a:prstGeom>
          <a:ln w="9144">
            <a:noFill/>
          </a:ln>
        </p:spPr>
        <p:txBody>
          <a:bodyPr vert="horz" wrap="square" lIns="0" tIns="36195" rIns="0" bIns="0" rtlCol="0">
            <a:spAutoFit/>
          </a:bodyPr>
          <a:lstStyle/>
          <a:p>
            <a:pPr marL="635" marR="0" lvl="0" indent="0" algn="ctr" defTabSz="4572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3,642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213995" marR="208279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Patients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with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Symptomatic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Lower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Extremity Peripheral 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Artery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Disease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05AA117E-7548-420A-B91A-E3DF0D5C4F8D}"/>
              </a:ext>
            </a:extLst>
          </p:cNvPr>
          <p:cNvSpPr/>
          <p:nvPr/>
        </p:nvSpPr>
        <p:spPr>
          <a:xfrm>
            <a:off x="1469136" y="2656332"/>
            <a:ext cx="76200" cy="203835"/>
          </a:xfrm>
          <a:custGeom>
            <a:avLst/>
            <a:gdLst/>
            <a:ahLst/>
            <a:cxnLst/>
            <a:rect l="l" t="t" r="r" b="b"/>
            <a:pathLst>
              <a:path w="76200" h="203835">
                <a:moveTo>
                  <a:pt x="31750" y="127380"/>
                </a:moveTo>
                <a:lnTo>
                  <a:pt x="0" y="127380"/>
                </a:lnTo>
                <a:lnTo>
                  <a:pt x="38100" y="203580"/>
                </a:lnTo>
                <a:lnTo>
                  <a:pt x="69850" y="140080"/>
                </a:lnTo>
                <a:lnTo>
                  <a:pt x="31750" y="140080"/>
                </a:lnTo>
                <a:lnTo>
                  <a:pt x="31750" y="127380"/>
                </a:lnTo>
                <a:close/>
              </a:path>
              <a:path w="76200" h="203835">
                <a:moveTo>
                  <a:pt x="44450" y="0"/>
                </a:moveTo>
                <a:lnTo>
                  <a:pt x="31750" y="0"/>
                </a:lnTo>
                <a:lnTo>
                  <a:pt x="31750" y="140080"/>
                </a:lnTo>
                <a:lnTo>
                  <a:pt x="44450" y="140080"/>
                </a:lnTo>
                <a:lnTo>
                  <a:pt x="44450" y="0"/>
                </a:lnTo>
                <a:close/>
              </a:path>
              <a:path w="76200" h="203835">
                <a:moveTo>
                  <a:pt x="76200" y="127380"/>
                </a:moveTo>
                <a:lnTo>
                  <a:pt x="44450" y="127380"/>
                </a:lnTo>
                <a:lnTo>
                  <a:pt x="44450" y="140080"/>
                </a:lnTo>
                <a:lnTo>
                  <a:pt x="69850" y="140080"/>
                </a:lnTo>
                <a:lnTo>
                  <a:pt x="76200" y="127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F27821A8-68CB-4BAD-A238-08E2017731D0}"/>
              </a:ext>
            </a:extLst>
          </p:cNvPr>
          <p:cNvSpPr txBox="1"/>
          <p:nvPr/>
        </p:nvSpPr>
        <p:spPr>
          <a:xfrm>
            <a:off x="176784" y="4515611"/>
            <a:ext cx="2661285" cy="1422184"/>
          </a:xfrm>
          <a:prstGeom prst="rect">
            <a:avLst/>
          </a:prstGeom>
          <a:ln w="9144">
            <a:noFill/>
          </a:ln>
        </p:spPr>
        <p:txBody>
          <a:bodyPr vert="horz" wrap="square" lIns="0" tIns="36830" rIns="0" bIns="0" rtlCol="0">
            <a:spAutoFit/>
          </a:bodyPr>
          <a:lstStyle/>
          <a:p>
            <a:pPr marL="635" marR="0" lvl="0" indent="0" algn="ctr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1,505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18110" marR="112395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Patients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with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Symptomatic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Lower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Extremity Peripheral 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Artery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Disease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and no  prior MI or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Stroke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81FC358A-3B63-4C1F-AE9A-777C3F93A71C}"/>
              </a:ext>
            </a:extLst>
          </p:cNvPr>
          <p:cNvSpPr/>
          <p:nvPr/>
        </p:nvSpPr>
        <p:spPr>
          <a:xfrm>
            <a:off x="1469136" y="4337303"/>
            <a:ext cx="76200" cy="179705"/>
          </a:xfrm>
          <a:custGeom>
            <a:avLst/>
            <a:gdLst/>
            <a:ahLst/>
            <a:cxnLst/>
            <a:rect l="l" t="t" r="r" b="b"/>
            <a:pathLst>
              <a:path w="76200" h="179704">
                <a:moveTo>
                  <a:pt x="31750" y="103251"/>
                </a:moveTo>
                <a:lnTo>
                  <a:pt x="0" y="103251"/>
                </a:lnTo>
                <a:lnTo>
                  <a:pt x="38100" y="179451"/>
                </a:lnTo>
                <a:lnTo>
                  <a:pt x="69850" y="115951"/>
                </a:lnTo>
                <a:lnTo>
                  <a:pt x="31750" y="115951"/>
                </a:lnTo>
                <a:lnTo>
                  <a:pt x="31750" y="103251"/>
                </a:lnTo>
                <a:close/>
              </a:path>
              <a:path w="76200" h="179704">
                <a:moveTo>
                  <a:pt x="44450" y="0"/>
                </a:moveTo>
                <a:lnTo>
                  <a:pt x="31750" y="0"/>
                </a:lnTo>
                <a:lnTo>
                  <a:pt x="31750" y="115951"/>
                </a:lnTo>
                <a:lnTo>
                  <a:pt x="44450" y="115951"/>
                </a:lnTo>
                <a:lnTo>
                  <a:pt x="44450" y="0"/>
                </a:lnTo>
                <a:close/>
              </a:path>
              <a:path w="76200" h="179704">
                <a:moveTo>
                  <a:pt x="76200" y="103251"/>
                </a:moveTo>
                <a:lnTo>
                  <a:pt x="44450" y="103251"/>
                </a:lnTo>
                <a:lnTo>
                  <a:pt x="44450" y="115951"/>
                </a:lnTo>
                <a:lnTo>
                  <a:pt x="69850" y="115951"/>
                </a:lnTo>
                <a:lnTo>
                  <a:pt x="76200" y="103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67D362D-4FDD-435A-A00C-9380F9697E18}"/>
              </a:ext>
            </a:extLst>
          </p:cNvPr>
          <p:cNvSpPr/>
          <p:nvPr/>
        </p:nvSpPr>
        <p:spPr>
          <a:xfrm>
            <a:off x="5069585" y="2539745"/>
            <a:ext cx="2874645" cy="2667000"/>
          </a:xfrm>
          <a:custGeom>
            <a:avLst/>
            <a:gdLst/>
            <a:ahLst/>
            <a:cxnLst/>
            <a:rect l="l" t="t" r="r" b="b"/>
            <a:pathLst>
              <a:path w="2874645" h="2667000">
                <a:moveTo>
                  <a:pt x="1437132" y="0"/>
                </a:moveTo>
                <a:lnTo>
                  <a:pt x="1386676" y="806"/>
                </a:lnTo>
                <a:lnTo>
                  <a:pt x="1336657" y="3207"/>
                </a:lnTo>
                <a:lnTo>
                  <a:pt x="1287103" y="7178"/>
                </a:lnTo>
                <a:lnTo>
                  <a:pt x="1238043" y="12690"/>
                </a:lnTo>
                <a:lnTo>
                  <a:pt x="1189506" y="19719"/>
                </a:lnTo>
                <a:lnTo>
                  <a:pt x="1141519" y="28237"/>
                </a:lnTo>
                <a:lnTo>
                  <a:pt x="1094112" y="38218"/>
                </a:lnTo>
                <a:lnTo>
                  <a:pt x="1047313" y="49635"/>
                </a:lnTo>
                <a:lnTo>
                  <a:pt x="1001150" y="62462"/>
                </a:lnTo>
                <a:lnTo>
                  <a:pt x="955652" y="76673"/>
                </a:lnTo>
                <a:lnTo>
                  <a:pt x="910848" y="92241"/>
                </a:lnTo>
                <a:lnTo>
                  <a:pt x="866765" y="109140"/>
                </a:lnTo>
                <a:lnTo>
                  <a:pt x="823432" y="127344"/>
                </a:lnTo>
                <a:lnTo>
                  <a:pt x="780879" y="146825"/>
                </a:lnTo>
                <a:lnTo>
                  <a:pt x="739132" y="167557"/>
                </a:lnTo>
                <a:lnTo>
                  <a:pt x="698222" y="189515"/>
                </a:lnTo>
                <a:lnTo>
                  <a:pt x="658175" y="212671"/>
                </a:lnTo>
                <a:lnTo>
                  <a:pt x="619022" y="236999"/>
                </a:lnTo>
                <a:lnTo>
                  <a:pt x="580790" y="262472"/>
                </a:lnTo>
                <a:lnTo>
                  <a:pt x="543507" y="289065"/>
                </a:lnTo>
                <a:lnTo>
                  <a:pt x="507203" y="316751"/>
                </a:lnTo>
                <a:lnTo>
                  <a:pt x="471905" y="345503"/>
                </a:lnTo>
                <a:lnTo>
                  <a:pt x="437643" y="375295"/>
                </a:lnTo>
                <a:lnTo>
                  <a:pt x="404445" y="406100"/>
                </a:lnTo>
                <a:lnTo>
                  <a:pt x="372338" y="437892"/>
                </a:lnTo>
                <a:lnTo>
                  <a:pt x="341353" y="470645"/>
                </a:lnTo>
                <a:lnTo>
                  <a:pt x="311517" y="504331"/>
                </a:lnTo>
                <a:lnTo>
                  <a:pt x="282858" y="538926"/>
                </a:lnTo>
                <a:lnTo>
                  <a:pt x="255405" y="574401"/>
                </a:lnTo>
                <a:lnTo>
                  <a:pt x="229188" y="610732"/>
                </a:lnTo>
                <a:lnTo>
                  <a:pt x="204233" y="647890"/>
                </a:lnTo>
                <a:lnTo>
                  <a:pt x="180570" y="685851"/>
                </a:lnTo>
                <a:lnTo>
                  <a:pt x="158227" y="724587"/>
                </a:lnTo>
                <a:lnTo>
                  <a:pt x="137233" y="764072"/>
                </a:lnTo>
                <a:lnTo>
                  <a:pt x="117616" y="804279"/>
                </a:lnTo>
                <a:lnTo>
                  <a:pt x="99405" y="845182"/>
                </a:lnTo>
                <a:lnTo>
                  <a:pt x="82627" y="886756"/>
                </a:lnTo>
                <a:lnTo>
                  <a:pt x="67313" y="928972"/>
                </a:lnTo>
                <a:lnTo>
                  <a:pt x="53489" y="971805"/>
                </a:lnTo>
                <a:lnTo>
                  <a:pt x="41185" y="1015228"/>
                </a:lnTo>
                <a:lnTo>
                  <a:pt x="30429" y="1059216"/>
                </a:lnTo>
                <a:lnTo>
                  <a:pt x="21250" y="1103740"/>
                </a:lnTo>
                <a:lnTo>
                  <a:pt x="13676" y="1148776"/>
                </a:lnTo>
                <a:lnTo>
                  <a:pt x="7735" y="1194296"/>
                </a:lnTo>
                <a:lnTo>
                  <a:pt x="3457" y="1240274"/>
                </a:lnTo>
                <a:lnTo>
                  <a:pt x="869" y="1286684"/>
                </a:lnTo>
                <a:lnTo>
                  <a:pt x="0" y="1333499"/>
                </a:lnTo>
                <a:lnTo>
                  <a:pt x="869" y="1380315"/>
                </a:lnTo>
                <a:lnTo>
                  <a:pt x="3457" y="1426725"/>
                </a:lnTo>
                <a:lnTo>
                  <a:pt x="7735" y="1472703"/>
                </a:lnTo>
                <a:lnTo>
                  <a:pt x="13676" y="1518223"/>
                </a:lnTo>
                <a:lnTo>
                  <a:pt x="21250" y="1563259"/>
                </a:lnTo>
                <a:lnTo>
                  <a:pt x="30429" y="1607783"/>
                </a:lnTo>
                <a:lnTo>
                  <a:pt x="41185" y="1651771"/>
                </a:lnTo>
                <a:lnTo>
                  <a:pt x="53489" y="1695194"/>
                </a:lnTo>
                <a:lnTo>
                  <a:pt x="67313" y="1738027"/>
                </a:lnTo>
                <a:lnTo>
                  <a:pt x="82627" y="1780243"/>
                </a:lnTo>
                <a:lnTo>
                  <a:pt x="99405" y="1821817"/>
                </a:lnTo>
                <a:lnTo>
                  <a:pt x="117616" y="1862720"/>
                </a:lnTo>
                <a:lnTo>
                  <a:pt x="137233" y="1902927"/>
                </a:lnTo>
                <a:lnTo>
                  <a:pt x="158227" y="1942412"/>
                </a:lnTo>
                <a:lnTo>
                  <a:pt x="180570" y="1981148"/>
                </a:lnTo>
                <a:lnTo>
                  <a:pt x="204233" y="2019109"/>
                </a:lnTo>
                <a:lnTo>
                  <a:pt x="229188" y="2056267"/>
                </a:lnTo>
                <a:lnTo>
                  <a:pt x="255405" y="2092598"/>
                </a:lnTo>
                <a:lnTo>
                  <a:pt x="282858" y="2128073"/>
                </a:lnTo>
                <a:lnTo>
                  <a:pt x="311517" y="2162668"/>
                </a:lnTo>
                <a:lnTo>
                  <a:pt x="341353" y="2196354"/>
                </a:lnTo>
                <a:lnTo>
                  <a:pt x="372338" y="2229107"/>
                </a:lnTo>
                <a:lnTo>
                  <a:pt x="404445" y="2260899"/>
                </a:lnTo>
                <a:lnTo>
                  <a:pt x="437643" y="2291704"/>
                </a:lnTo>
                <a:lnTo>
                  <a:pt x="471905" y="2321496"/>
                </a:lnTo>
                <a:lnTo>
                  <a:pt x="507203" y="2350248"/>
                </a:lnTo>
                <a:lnTo>
                  <a:pt x="543507" y="2377934"/>
                </a:lnTo>
                <a:lnTo>
                  <a:pt x="580790" y="2404527"/>
                </a:lnTo>
                <a:lnTo>
                  <a:pt x="619022" y="2430000"/>
                </a:lnTo>
                <a:lnTo>
                  <a:pt x="658175" y="2454328"/>
                </a:lnTo>
                <a:lnTo>
                  <a:pt x="698222" y="2477484"/>
                </a:lnTo>
                <a:lnTo>
                  <a:pt x="739132" y="2499442"/>
                </a:lnTo>
                <a:lnTo>
                  <a:pt x="780879" y="2520174"/>
                </a:lnTo>
                <a:lnTo>
                  <a:pt x="823432" y="2539655"/>
                </a:lnTo>
                <a:lnTo>
                  <a:pt x="866765" y="2557859"/>
                </a:lnTo>
                <a:lnTo>
                  <a:pt x="910848" y="2574758"/>
                </a:lnTo>
                <a:lnTo>
                  <a:pt x="955652" y="2590326"/>
                </a:lnTo>
                <a:lnTo>
                  <a:pt x="1001150" y="2604537"/>
                </a:lnTo>
                <a:lnTo>
                  <a:pt x="1047313" y="2617364"/>
                </a:lnTo>
                <a:lnTo>
                  <a:pt x="1094112" y="2628781"/>
                </a:lnTo>
                <a:lnTo>
                  <a:pt x="1141519" y="2638762"/>
                </a:lnTo>
                <a:lnTo>
                  <a:pt x="1189506" y="2647280"/>
                </a:lnTo>
                <a:lnTo>
                  <a:pt x="1238043" y="2654309"/>
                </a:lnTo>
                <a:lnTo>
                  <a:pt x="1287103" y="2659821"/>
                </a:lnTo>
                <a:lnTo>
                  <a:pt x="1336657" y="2663792"/>
                </a:lnTo>
                <a:lnTo>
                  <a:pt x="1386676" y="2666193"/>
                </a:lnTo>
                <a:lnTo>
                  <a:pt x="1437132" y="2666999"/>
                </a:lnTo>
                <a:lnTo>
                  <a:pt x="1487587" y="2666193"/>
                </a:lnTo>
                <a:lnTo>
                  <a:pt x="1537606" y="2663792"/>
                </a:lnTo>
                <a:lnTo>
                  <a:pt x="1587160" y="2659821"/>
                </a:lnTo>
                <a:lnTo>
                  <a:pt x="1636220" y="2654309"/>
                </a:lnTo>
                <a:lnTo>
                  <a:pt x="1684757" y="2647280"/>
                </a:lnTo>
                <a:lnTo>
                  <a:pt x="1732744" y="2638762"/>
                </a:lnTo>
                <a:lnTo>
                  <a:pt x="1780151" y="2628781"/>
                </a:lnTo>
                <a:lnTo>
                  <a:pt x="1826950" y="2617364"/>
                </a:lnTo>
                <a:lnTo>
                  <a:pt x="1873113" y="2604537"/>
                </a:lnTo>
                <a:lnTo>
                  <a:pt x="1918611" y="2590326"/>
                </a:lnTo>
                <a:lnTo>
                  <a:pt x="1963415" y="2574758"/>
                </a:lnTo>
                <a:lnTo>
                  <a:pt x="2007498" y="2557859"/>
                </a:lnTo>
                <a:lnTo>
                  <a:pt x="2050831" y="2539655"/>
                </a:lnTo>
                <a:lnTo>
                  <a:pt x="2093384" y="2520174"/>
                </a:lnTo>
                <a:lnTo>
                  <a:pt x="2135131" y="2499442"/>
                </a:lnTo>
                <a:lnTo>
                  <a:pt x="2176041" y="2477484"/>
                </a:lnTo>
                <a:lnTo>
                  <a:pt x="2216088" y="2454328"/>
                </a:lnTo>
                <a:lnTo>
                  <a:pt x="2255241" y="2430000"/>
                </a:lnTo>
                <a:lnTo>
                  <a:pt x="2293473" y="2404527"/>
                </a:lnTo>
                <a:lnTo>
                  <a:pt x="2330756" y="2377934"/>
                </a:lnTo>
                <a:lnTo>
                  <a:pt x="2367060" y="2350248"/>
                </a:lnTo>
                <a:lnTo>
                  <a:pt x="2402358" y="2321496"/>
                </a:lnTo>
                <a:lnTo>
                  <a:pt x="2436620" y="2291704"/>
                </a:lnTo>
                <a:lnTo>
                  <a:pt x="2469818" y="2260899"/>
                </a:lnTo>
                <a:lnTo>
                  <a:pt x="2501925" y="2229107"/>
                </a:lnTo>
                <a:lnTo>
                  <a:pt x="2532910" y="2196354"/>
                </a:lnTo>
                <a:lnTo>
                  <a:pt x="2562746" y="2162668"/>
                </a:lnTo>
                <a:lnTo>
                  <a:pt x="2591405" y="2128073"/>
                </a:lnTo>
                <a:lnTo>
                  <a:pt x="2618858" y="2092598"/>
                </a:lnTo>
                <a:lnTo>
                  <a:pt x="2645075" y="2056267"/>
                </a:lnTo>
                <a:lnTo>
                  <a:pt x="2670030" y="2019109"/>
                </a:lnTo>
                <a:lnTo>
                  <a:pt x="2693693" y="1981148"/>
                </a:lnTo>
                <a:lnTo>
                  <a:pt x="2716036" y="1942412"/>
                </a:lnTo>
                <a:lnTo>
                  <a:pt x="2737030" y="1902927"/>
                </a:lnTo>
                <a:lnTo>
                  <a:pt x="2756647" y="1862720"/>
                </a:lnTo>
                <a:lnTo>
                  <a:pt x="2774858" y="1821817"/>
                </a:lnTo>
                <a:lnTo>
                  <a:pt x="2791636" y="1780243"/>
                </a:lnTo>
                <a:lnTo>
                  <a:pt x="2806950" y="1738027"/>
                </a:lnTo>
                <a:lnTo>
                  <a:pt x="2820774" y="1695194"/>
                </a:lnTo>
                <a:lnTo>
                  <a:pt x="2833078" y="1651771"/>
                </a:lnTo>
                <a:lnTo>
                  <a:pt x="2843834" y="1607783"/>
                </a:lnTo>
                <a:lnTo>
                  <a:pt x="2853013" y="1563259"/>
                </a:lnTo>
                <a:lnTo>
                  <a:pt x="2860587" y="1518223"/>
                </a:lnTo>
                <a:lnTo>
                  <a:pt x="2866528" y="1472703"/>
                </a:lnTo>
                <a:lnTo>
                  <a:pt x="2870806" y="1426725"/>
                </a:lnTo>
                <a:lnTo>
                  <a:pt x="2873394" y="1380315"/>
                </a:lnTo>
                <a:lnTo>
                  <a:pt x="2874264" y="1333499"/>
                </a:lnTo>
                <a:lnTo>
                  <a:pt x="2873394" y="1286684"/>
                </a:lnTo>
                <a:lnTo>
                  <a:pt x="2870806" y="1240274"/>
                </a:lnTo>
                <a:lnTo>
                  <a:pt x="2866528" y="1194296"/>
                </a:lnTo>
                <a:lnTo>
                  <a:pt x="2860587" y="1148776"/>
                </a:lnTo>
                <a:lnTo>
                  <a:pt x="2853013" y="1103740"/>
                </a:lnTo>
                <a:lnTo>
                  <a:pt x="2843834" y="1059216"/>
                </a:lnTo>
                <a:lnTo>
                  <a:pt x="2833078" y="1015228"/>
                </a:lnTo>
                <a:lnTo>
                  <a:pt x="2820774" y="971805"/>
                </a:lnTo>
                <a:lnTo>
                  <a:pt x="2806950" y="928972"/>
                </a:lnTo>
                <a:lnTo>
                  <a:pt x="2791636" y="886756"/>
                </a:lnTo>
                <a:lnTo>
                  <a:pt x="2774858" y="845182"/>
                </a:lnTo>
                <a:lnTo>
                  <a:pt x="2756647" y="804279"/>
                </a:lnTo>
                <a:lnTo>
                  <a:pt x="2737030" y="764072"/>
                </a:lnTo>
                <a:lnTo>
                  <a:pt x="2716036" y="724587"/>
                </a:lnTo>
                <a:lnTo>
                  <a:pt x="2693693" y="685851"/>
                </a:lnTo>
                <a:lnTo>
                  <a:pt x="2670030" y="647890"/>
                </a:lnTo>
                <a:lnTo>
                  <a:pt x="2645075" y="610732"/>
                </a:lnTo>
                <a:lnTo>
                  <a:pt x="2618858" y="574401"/>
                </a:lnTo>
                <a:lnTo>
                  <a:pt x="2591405" y="538926"/>
                </a:lnTo>
                <a:lnTo>
                  <a:pt x="2562746" y="504331"/>
                </a:lnTo>
                <a:lnTo>
                  <a:pt x="2532910" y="470645"/>
                </a:lnTo>
                <a:lnTo>
                  <a:pt x="2501925" y="437892"/>
                </a:lnTo>
                <a:lnTo>
                  <a:pt x="2469818" y="406100"/>
                </a:lnTo>
                <a:lnTo>
                  <a:pt x="2436620" y="375295"/>
                </a:lnTo>
                <a:lnTo>
                  <a:pt x="2402358" y="345503"/>
                </a:lnTo>
                <a:lnTo>
                  <a:pt x="2367060" y="316751"/>
                </a:lnTo>
                <a:lnTo>
                  <a:pt x="2330756" y="289065"/>
                </a:lnTo>
                <a:lnTo>
                  <a:pt x="2293473" y="262472"/>
                </a:lnTo>
                <a:lnTo>
                  <a:pt x="2255241" y="236999"/>
                </a:lnTo>
                <a:lnTo>
                  <a:pt x="2216088" y="212671"/>
                </a:lnTo>
                <a:lnTo>
                  <a:pt x="2176041" y="189515"/>
                </a:lnTo>
                <a:lnTo>
                  <a:pt x="2135131" y="167557"/>
                </a:lnTo>
                <a:lnTo>
                  <a:pt x="2093384" y="146825"/>
                </a:lnTo>
                <a:lnTo>
                  <a:pt x="2050831" y="127344"/>
                </a:lnTo>
                <a:lnTo>
                  <a:pt x="2007498" y="109140"/>
                </a:lnTo>
                <a:lnTo>
                  <a:pt x="1963415" y="92241"/>
                </a:lnTo>
                <a:lnTo>
                  <a:pt x="1918611" y="76673"/>
                </a:lnTo>
                <a:lnTo>
                  <a:pt x="1873113" y="62462"/>
                </a:lnTo>
                <a:lnTo>
                  <a:pt x="1826950" y="49635"/>
                </a:lnTo>
                <a:lnTo>
                  <a:pt x="1780151" y="38218"/>
                </a:lnTo>
                <a:lnTo>
                  <a:pt x="1732744" y="28237"/>
                </a:lnTo>
                <a:lnTo>
                  <a:pt x="1684757" y="19719"/>
                </a:lnTo>
                <a:lnTo>
                  <a:pt x="1636220" y="12690"/>
                </a:lnTo>
                <a:lnTo>
                  <a:pt x="1587160" y="7178"/>
                </a:lnTo>
                <a:lnTo>
                  <a:pt x="1537606" y="3207"/>
                </a:lnTo>
                <a:lnTo>
                  <a:pt x="1487587" y="806"/>
                </a:lnTo>
                <a:lnTo>
                  <a:pt x="1437132" y="0"/>
                </a:lnTo>
                <a:close/>
              </a:path>
            </a:pathLst>
          </a:custGeom>
          <a:solidFill>
            <a:srgbClr val="00AFEF">
              <a:alpha val="2509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58B78AC5-26B8-4C6C-BD25-C6A545C4F4AC}"/>
              </a:ext>
            </a:extLst>
          </p:cNvPr>
          <p:cNvSpPr/>
          <p:nvPr/>
        </p:nvSpPr>
        <p:spPr>
          <a:xfrm>
            <a:off x="5069585" y="2539745"/>
            <a:ext cx="2874645" cy="2667000"/>
          </a:xfrm>
          <a:custGeom>
            <a:avLst/>
            <a:gdLst/>
            <a:ahLst/>
            <a:cxnLst/>
            <a:rect l="l" t="t" r="r" b="b"/>
            <a:pathLst>
              <a:path w="2874645" h="2667000">
                <a:moveTo>
                  <a:pt x="0" y="1333499"/>
                </a:moveTo>
                <a:lnTo>
                  <a:pt x="869" y="1286684"/>
                </a:lnTo>
                <a:lnTo>
                  <a:pt x="3457" y="1240274"/>
                </a:lnTo>
                <a:lnTo>
                  <a:pt x="7735" y="1194296"/>
                </a:lnTo>
                <a:lnTo>
                  <a:pt x="13676" y="1148776"/>
                </a:lnTo>
                <a:lnTo>
                  <a:pt x="21250" y="1103740"/>
                </a:lnTo>
                <a:lnTo>
                  <a:pt x="30429" y="1059216"/>
                </a:lnTo>
                <a:lnTo>
                  <a:pt x="41185" y="1015228"/>
                </a:lnTo>
                <a:lnTo>
                  <a:pt x="53489" y="971805"/>
                </a:lnTo>
                <a:lnTo>
                  <a:pt x="67313" y="928972"/>
                </a:lnTo>
                <a:lnTo>
                  <a:pt x="82627" y="886756"/>
                </a:lnTo>
                <a:lnTo>
                  <a:pt x="99405" y="845182"/>
                </a:lnTo>
                <a:lnTo>
                  <a:pt x="117616" y="804279"/>
                </a:lnTo>
                <a:lnTo>
                  <a:pt x="137233" y="764072"/>
                </a:lnTo>
                <a:lnTo>
                  <a:pt x="158227" y="724587"/>
                </a:lnTo>
                <a:lnTo>
                  <a:pt x="180570" y="685851"/>
                </a:lnTo>
                <a:lnTo>
                  <a:pt x="204233" y="647890"/>
                </a:lnTo>
                <a:lnTo>
                  <a:pt x="229188" y="610732"/>
                </a:lnTo>
                <a:lnTo>
                  <a:pt x="255405" y="574401"/>
                </a:lnTo>
                <a:lnTo>
                  <a:pt x="282858" y="538926"/>
                </a:lnTo>
                <a:lnTo>
                  <a:pt x="311517" y="504331"/>
                </a:lnTo>
                <a:lnTo>
                  <a:pt x="341353" y="470645"/>
                </a:lnTo>
                <a:lnTo>
                  <a:pt x="372338" y="437892"/>
                </a:lnTo>
                <a:lnTo>
                  <a:pt x="404445" y="406100"/>
                </a:lnTo>
                <a:lnTo>
                  <a:pt x="437643" y="375295"/>
                </a:lnTo>
                <a:lnTo>
                  <a:pt x="471905" y="345503"/>
                </a:lnTo>
                <a:lnTo>
                  <a:pt x="507203" y="316751"/>
                </a:lnTo>
                <a:lnTo>
                  <a:pt x="543507" y="289065"/>
                </a:lnTo>
                <a:lnTo>
                  <a:pt x="580790" y="262472"/>
                </a:lnTo>
                <a:lnTo>
                  <a:pt x="619022" y="236999"/>
                </a:lnTo>
                <a:lnTo>
                  <a:pt x="658175" y="212671"/>
                </a:lnTo>
                <a:lnTo>
                  <a:pt x="698222" y="189515"/>
                </a:lnTo>
                <a:lnTo>
                  <a:pt x="739132" y="167557"/>
                </a:lnTo>
                <a:lnTo>
                  <a:pt x="780879" y="146825"/>
                </a:lnTo>
                <a:lnTo>
                  <a:pt x="823432" y="127344"/>
                </a:lnTo>
                <a:lnTo>
                  <a:pt x="866765" y="109140"/>
                </a:lnTo>
                <a:lnTo>
                  <a:pt x="910848" y="92241"/>
                </a:lnTo>
                <a:lnTo>
                  <a:pt x="955652" y="76673"/>
                </a:lnTo>
                <a:lnTo>
                  <a:pt x="1001150" y="62462"/>
                </a:lnTo>
                <a:lnTo>
                  <a:pt x="1047313" y="49635"/>
                </a:lnTo>
                <a:lnTo>
                  <a:pt x="1094112" y="38218"/>
                </a:lnTo>
                <a:lnTo>
                  <a:pt x="1141519" y="28237"/>
                </a:lnTo>
                <a:lnTo>
                  <a:pt x="1189506" y="19719"/>
                </a:lnTo>
                <a:lnTo>
                  <a:pt x="1238043" y="12690"/>
                </a:lnTo>
                <a:lnTo>
                  <a:pt x="1287103" y="7178"/>
                </a:lnTo>
                <a:lnTo>
                  <a:pt x="1336657" y="3207"/>
                </a:lnTo>
                <a:lnTo>
                  <a:pt x="1386676" y="806"/>
                </a:lnTo>
                <a:lnTo>
                  <a:pt x="1437132" y="0"/>
                </a:lnTo>
                <a:lnTo>
                  <a:pt x="1487587" y="806"/>
                </a:lnTo>
                <a:lnTo>
                  <a:pt x="1537606" y="3207"/>
                </a:lnTo>
                <a:lnTo>
                  <a:pt x="1587160" y="7178"/>
                </a:lnTo>
                <a:lnTo>
                  <a:pt x="1636220" y="12690"/>
                </a:lnTo>
                <a:lnTo>
                  <a:pt x="1684757" y="19719"/>
                </a:lnTo>
                <a:lnTo>
                  <a:pt x="1732744" y="28237"/>
                </a:lnTo>
                <a:lnTo>
                  <a:pt x="1780151" y="38218"/>
                </a:lnTo>
                <a:lnTo>
                  <a:pt x="1826950" y="49635"/>
                </a:lnTo>
                <a:lnTo>
                  <a:pt x="1873113" y="62462"/>
                </a:lnTo>
                <a:lnTo>
                  <a:pt x="1918611" y="76673"/>
                </a:lnTo>
                <a:lnTo>
                  <a:pt x="1963415" y="92241"/>
                </a:lnTo>
                <a:lnTo>
                  <a:pt x="2007498" y="109140"/>
                </a:lnTo>
                <a:lnTo>
                  <a:pt x="2050831" y="127344"/>
                </a:lnTo>
                <a:lnTo>
                  <a:pt x="2093384" y="146825"/>
                </a:lnTo>
                <a:lnTo>
                  <a:pt x="2135131" y="167557"/>
                </a:lnTo>
                <a:lnTo>
                  <a:pt x="2176041" y="189515"/>
                </a:lnTo>
                <a:lnTo>
                  <a:pt x="2216088" y="212671"/>
                </a:lnTo>
                <a:lnTo>
                  <a:pt x="2255241" y="236999"/>
                </a:lnTo>
                <a:lnTo>
                  <a:pt x="2293473" y="262472"/>
                </a:lnTo>
                <a:lnTo>
                  <a:pt x="2330756" y="289065"/>
                </a:lnTo>
                <a:lnTo>
                  <a:pt x="2367060" y="316751"/>
                </a:lnTo>
                <a:lnTo>
                  <a:pt x="2402358" y="345503"/>
                </a:lnTo>
                <a:lnTo>
                  <a:pt x="2436620" y="375295"/>
                </a:lnTo>
                <a:lnTo>
                  <a:pt x="2469818" y="406100"/>
                </a:lnTo>
                <a:lnTo>
                  <a:pt x="2501925" y="437892"/>
                </a:lnTo>
                <a:lnTo>
                  <a:pt x="2532910" y="470645"/>
                </a:lnTo>
                <a:lnTo>
                  <a:pt x="2562746" y="504331"/>
                </a:lnTo>
                <a:lnTo>
                  <a:pt x="2591405" y="538926"/>
                </a:lnTo>
                <a:lnTo>
                  <a:pt x="2618858" y="574401"/>
                </a:lnTo>
                <a:lnTo>
                  <a:pt x="2645075" y="610732"/>
                </a:lnTo>
                <a:lnTo>
                  <a:pt x="2670030" y="647890"/>
                </a:lnTo>
                <a:lnTo>
                  <a:pt x="2693693" y="685851"/>
                </a:lnTo>
                <a:lnTo>
                  <a:pt x="2716036" y="724587"/>
                </a:lnTo>
                <a:lnTo>
                  <a:pt x="2737030" y="764072"/>
                </a:lnTo>
                <a:lnTo>
                  <a:pt x="2756647" y="804279"/>
                </a:lnTo>
                <a:lnTo>
                  <a:pt x="2774858" y="845182"/>
                </a:lnTo>
                <a:lnTo>
                  <a:pt x="2791636" y="886756"/>
                </a:lnTo>
                <a:lnTo>
                  <a:pt x="2806950" y="928972"/>
                </a:lnTo>
                <a:lnTo>
                  <a:pt x="2820774" y="971805"/>
                </a:lnTo>
                <a:lnTo>
                  <a:pt x="2833078" y="1015228"/>
                </a:lnTo>
                <a:lnTo>
                  <a:pt x="2843834" y="1059216"/>
                </a:lnTo>
                <a:lnTo>
                  <a:pt x="2853013" y="1103740"/>
                </a:lnTo>
                <a:lnTo>
                  <a:pt x="2860587" y="1148776"/>
                </a:lnTo>
                <a:lnTo>
                  <a:pt x="2866528" y="1194296"/>
                </a:lnTo>
                <a:lnTo>
                  <a:pt x="2870806" y="1240274"/>
                </a:lnTo>
                <a:lnTo>
                  <a:pt x="2873394" y="1286684"/>
                </a:lnTo>
                <a:lnTo>
                  <a:pt x="2874264" y="1333499"/>
                </a:lnTo>
                <a:lnTo>
                  <a:pt x="2873394" y="1380315"/>
                </a:lnTo>
                <a:lnTo>
                  <a:pt x="2870806" y="1426725"/>
                </a:lnTo>
                <a:lnTo>
                  <a:pt x="2866528" y="1472703"/>
                </a:lnTo>
                <a:lnTo>
                  <a:pt x="2860587" y="1518223"/>
                </a:lnTo>
                <a:lnTo>
                  <a:pt x="2853013" y="1563259"/>
                </a:lnTo>
                <a:lnTo>
                  <a:pt x="2843834" y="1607783"/>
                </a:lnTo>
                <a:lnTo>
                  <a:pt x="2833078" y="1651771"/>
                </a:lnTo>
                <a:lnTo>
                  <a:pt x="2820774" y="1695194"/>
                </a:lnTo>
                <a:lnTo>
                  <a:pt x="2806950" y="1738027"/>
                </a:lnTo>
                <a:lnTo>
                  <a:pt x="2791636" y="1780243"/>
                </a:lnTo>
                <a:lnTo>
                  <a:pt x="2774858" y="1821817"/>
                </a:lnTo>
                <a:lnTo>
                  <a:pt x="2756647" y="1862720"/>
                </a:lnTo>
                <a:lnTo>
                  <a:pt x="2737030" y="1902927"/>
                </a:lnTo>
                <a:lnTo>
                  <a:pt x="2716036" y="1942412"/>
                </a:lnTo>
                <a:lnTo>
                  <a:pt x="2693693" y="1981148"/>
                </a:lnTo>
                <a:lnTo>
                  <a:pt x="2670030" y="2019109"/>
                </a:lnTo>
                <a:lnTo>
                  <a:pt x="2645075" y="2056267"/>
                </a:lnTo>
                <a:lnTo>
                  <a:pt x="2618858" y="2092598"/>
                </a:lnTo>
                <a:lnTo>
                  <a:pt x="2591405" y="2128073"/>
                </a:lnTo>
                <a:lnTo>
                  <a:pt x="2562746" y="2162668"/>
                </a:lnTo>
                <a:lnTo>
                  <a:pt x="2532910" y="2196354"/>
                </a:lnTo>
                <a:lnTo>
                  <a:pt x="2501925" y="2229107"/>
                </a:lnTo>
                <a:lnTo>
                  <a:pt x="2469818" y="2260899"/>
                </a:lnTo>
                <a:lnTo>
                  <a:pt x="2436620" y="2291704"/>
                </a:lnTo>
                <a:lnTo>
                  <a:pt x="2402358" y="2321496"/>
                </a:lnTo>
                <a:lnTo>
                  <a:pt x="2367060" y="2350248"/>
                </a:lnTo>
                <a:lnTo>
                  <a:pt x="2330756" y="2377934"/>
                </a:lnTo>
                <a:lnTo>
                  <a:pt x="2293473" y="2404527"/>
                </a:lnTo>
                <a:lnTo>
                  <a:pt x="2255241" y="2430000"/>
                </a:lnTo>
                <a:lnTo>
                  <a:pt x="2216088" y="2454328"/>
                </a:lnTo>
                <a:lnTo>
                  <a:pt x="2176041" y="2477484"/>
                </a:lnTo>
                <a:lnTo>
                  <a:pt x="2135131" y="2499442"/>
                </a:lnTo>
                <a:lnTo>
                  <a:pt x="2093384" y="2520174"/>
                </a:lnTo>
                <a:lnTo>
                  <a:pt x="2050831" y="2539655"/>
                </a:lnTo>
                <a:lnTo>
                  <a:pt x="2007498" y="2557859"/>
                </a:lnTo>
                <a:lnTo>
                  <a:pt x="1963415" y="2574758"/>
                </a:lnTo>
                <a:lnTo>
                  <a:pt x="1918611" y="2590326"/>
                </a:lnTo>
                <a:lnTo>
                  <a:pt x="1873113" y="2604537"/>
                </a:lnTo>
                <a:lnTo>
                  <a:pt x="1826950" y="2617364"/>
                </a:lnTo>
                <a:lnTo>
                  <a:pt x="1780151" y="2628781"/>
                </a:lnTo>
                <a:lnTo>
                  <a:pt x="1732744" y="2638762"/>
                </a:lnTo>
                <a:lnTo>
                  <a:pt x="1684757" y="2647280"/>
                </a:lnTo>
                <a:lnTo>
                  <a:pt x="1636220" y="2654309"/>
                </a:lnTo>
                <a:lnTo>
                  <a:pt x="1587160" y="2659821"/>
                </a:lnTo>
                <a:lnTo>
                  <a:pt x="1537606" y="2663792"/>
                </a:lnTo>
                <a:lnTo>
                  <a:pt x="1487587" y="2666193"/>
                </a:lnTo>
                <a:lnTo>
                  <a:pt x="1437132" y="2666999"/>
                </a:lnTo>
                <a:lnTo>
                  <a:pt x="1386676" y="2666193"/>
                </a:lnTo>
                <a:lnTo>
                  <a:pt x="1336657" y="2663792"/>
                </a:lnTo>
                <a:lnTo>
                  <a:pt x="1287103" y="2659821"/>
                </a:lnTo>
                <a:lnTo>
                  <a:pt x="1238043" y="2654309"/>
                </a:lnTo>
                <a:lnTo>
                  <a:pt x="1189506" y="2647280"/>
                </a:lnTo>
                <a:lnTo>
                  <a:pt x="1141519" y="2638762"/>
                </a:lnTo>
                <a:lnTo>
                  <a:pt x="1094112" y="2628781"/>
                </a:lnTo>
                <a:lnTo>
                  <a:pt x="1047313" y="2617364"/>
                </a:lnTo>
                <a:lnTo>
                  <a:pt x="1001150" y="2604537"/>
                </a:lnTo>
                <a:lnTo>
                  <a:pt x="955652" y="2590326"/>
                </a:lnTo>
                <a:lnTo>
                  <a:pt x="910848" y="2574758"/>
                </a:lnTo>
                <a:lnTo>
                  <a:pt x="866765" y="2557859"/>
                </a:lnTo>
                <a:lnTo>
                  <a:pt x="823432" y="2539655"/>
                </a:lnTo>
                <a:lnTo>
                  <a:pt x="780879" y="2520174"/>
                </a:lnTo>
                <a:lnTo>
                  <a:pt x="739132" y="2499442"/>
                </a:lnTo>
                <a:lnTo>
                  <a:pt x="698222" y="2477484"/>
                </a:lnTo>
                <a:lnTo>
                  <a:pt x="658175" y="2454328"/>
                </a:lnTo>
                <a:lnTo>
                  <a:pt x="619022" y="2430000"/>
                </a:lnTo>
                <a:lnTo>
                  <a:pt x="580790" y="2404527"/>
                </a:lnTo>
                <a:lnTo>
                  <a:pt x="543507" y="2377934"/>
                </a:lnTo>
                <a:lnTo>
                  <a:pt x="507203" y="2350248"/>
                </a:lnTo>
                <a:lnTo>
                  <a:pt x="471905" y="2321496"/>
                </a:lnTo>
                <a:lnTo>
                  <a:pt x="437643" y="2291704"/>
                </a:lnTo>
                <a:lnTo>
                  <a:pt x="404445" y="2260899"/>
                </a:lnTo>
                <a:lnTo>
                  <a:pt x="372338" y="2229107"/>
                </a:lnTo>
                <a:lnTo>
                  <a:pt x="341353" y="2196354"/>
                </a:lnTo>
                <a:lnTo>
                  <a:pt x="311517" y="2162668"/>
                </a:lnTo>
                <a:lnTo>
                  <a:pt x="282858" y="2128073"/>
                </a:lnTo>
                <a:lnTo>
                  <a:pt x="255405" y="2092598"/>
                </a:lnTo>
                <a:lnTo>
                  <a:pt x="229188" y="2056267"/>
                </a:lnTo>
                <a:lnTo>
                  <a:pt x="204233" y="2019109"/>
                </a:lnTo>
                <a:lnTo>
                  <a:pt x="180570" y="1981148"/>
                </a:lnTo>
                <a:lnTo>
                  <a:pt x="158227" y="1942412"/>
                </a:lnTo>
                <a:lnTo>
                  <a:pt x="137233" y="1902927"/>
                </a:lnTo>
                <a:lnTo>
                  <a:pt x="117616" y="1862720"/>
                </a:lnTo>
                <a:lnTo>
                  <a:pt x="99405" y="1821817"/>
                </a:lnTo>
                <a:lnTo>
                  <a:pt x="82627" y="1780243"/>
                </a:lnTo>
                <a:lnTo>
                  <a:pt x="67313" y="1738027"/>
                </a:lnTo>
                <a:lnTo>
                  <a:pt x="53489" y="1695194"/>
                </a:lnTo>
                <a:lnTo>
                  <a:pt x="41185" y="1651771"/>
                </a:lnTo>
                <a:lnTo>
                  <a:pt x="30429" y="1607783"/>
                </a:lnTo>
                <a:lnTo>
                  <a:pt x="21250" y="1563259"/>
                </a:lnTo>
                <a:lnTo>
                  <a:pt x="13676" y="1518223"/>
                </a:lnTo>
                <a:lnTo>
                  <a:pt x="7735" y="1472703"/>
                </a:lnTo>
                <a:lnTo>
                  <a:pt x="3457" y="1426725"/>
                </a:lnTo>
                <a:lnTo>
                  <a:pt x="869" y="1380315"/>
                </a:lnTo>
                <a:lnTo>
                  <a:pt x="0" y="1333499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8F30E20C-4E92-419D-9B84-B31C7125942A}"/>
              </a:ext>
            </a:extLst>
          </p:cNvPr>
          <p:cNvSpPr txBox="1"/>
          <p:nvPr/>
        </p:nvSpPr>
        <p:spPr>
          <a:xfrm>
            <a:off x="6309106" y="1398817"/>
            <a:ext cx="245491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57%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065" marR="5080" lvl="0" indent="0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Peripheral</a:t>
            </a:r>
            <a:r>
              <a:rPr kumimoji="0" sz="1200" b="1" i="0" u="none" strike="noStrike" kern="1200" cap="none" spc="-4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Revascularization 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(Median 3.7 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years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prior)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FCAD6B0-02C1-432D-8974-BA1C295EF044}"/>
              </a:ext>
            </a:extLst>
          </p:cNvPr>
          <p:cNvSpPr txBox="1"/>
          <p:nvPr/>
        </p:nvSpPr>
        <p:spPr>
          <a:xfrm>
            <a:off x="5720841" y="3639439"/>
            <a:ext cx="382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26%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381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955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335CB4A9-7161-4F50-B577-D5E43B734448}"/>
              </a:ext>
            </a:extLst>
          </p:cNvPr>
          <p:cNvSpPr txBox="1"/>
          <p:nvPr/>
        </p:nvSpPr>
        <p:spPr>
          <a:xfrm>
            <a:off x="6979157" y="3639439"/>
            <a:ext cx="4724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27%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1,044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4C3950B-6F78-44A7-8036-489DC8DFCFC6}"/>
              </a:ext>
            </a:extLst>
          </p:cNvPr>
          <p:cNvSpPr txBox="1"/>
          <p:nvPr/>
        </p:nvSpPr>
        <p:spPr>
          <a:xfrm>
            <a:off x="4212716" y="3639439"/>
            <a:ext cx="4216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42%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1517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38374298-7DCD-4D12-9FF3-9302BFB8B73E}"/>
              </a:ext>
            </a:extLst>
          </p:cNvPr>
          <p:cNvSpPr/>
          <p:nvPr/>
        </p:nvSpPr>
        <p:spPr>
          <a:xfrm>
            <a:off x="5534405" y="4848605"/>
            <a:ext cx="748665" cy="757555"/>
          </a:xfrm>
          <a:custGeom>
            <a:avLst/>
            <a:gdLst/>
            <a:ahLst/>
            <a:cxnLst/>
            <a:rect l="l" t="t" r="r" b="b"/>
            <a:pathLst>
              <a:path w="748664" h="757554">
                <a:moveTo>
                  <a:pt x="374142" y="0"/>
                </a:moveTo>
                <a:lnTo>
                  <a:pt x="327211" y="2950"/>
                </a:lnTo>
                <a:lnTo>
                  <a:pt x="282019" y="11565"/>
                </a:lnTo>
                <a:lnTo>
                  <a:pt x="238918" y="25490"/>
                </a:lnTo>
                <a:lnTo>
                  <a:pt x="198257" y="44370"/>
                </a:lnTo>
                <a:lnTo>
                  <a:pt x="160388" y="67849"/>
                </a:lnTo>
                <a:lnTo>
                  <a:pt x="125660" y="95574"/>
                </a:lnTo>
                <a:lnTo>
                  <a:pt x="94426" y="127190"/>
                </a:lnTo>
                <a:lnTo>
                  <a:pt x="67034" y="162341"/>
                </a:lnTo>
                <a:lnTo>
                  <a:pt x="43837" y="200673"/>
                </a:lnTo>
                <a:lnTo>
                  <a:pt x="25184" y="241831"/>
                </a:lnTo>
                <a:lnTo>
                  <a:pt x="11426" y="285461"/>
                </a:lnTo>
                <a:lnTo>
                  <a:pt x="2915" y="331206"/>
                </a:lnTo>
                <a:lnTo>
                  <a:pt x="0" y="378714"/>
                </a:lnTo>
                <a:lnTo>
                  <a:pt x="2915" y="426221"/>
                </a:lnTo>
                <a:lnTo>
                  <a:pt x="11426" y="471966"/>
                </a:lnTo>
                <a:lnTo>
                  <a:pt x="25184" y="515596"/>
                </a:lnTo>
                <a:lnTo>
                  <a:pt x="43837" y="556754"/>
                </a:lnTo>
                <a:lnTo>
                  <a:pt x="67034" y="595086"/>
                </a:lnTo>
                <a:lnTo>
                  <a:pt x="94426" y="630237"/>
                </a:lnTo>
                <a:lnTo>
                  <a:pt x="125660" y="661853"/>
                </a:lnTo>
                <a:lnTo>
                  <a:pt x="160388" y="689578"/>
                </a:lnTo>
                <a:lnTo>
                  <a:pt x="198257" y="713057"/>
                </a:lnTo>
                <a:lnTo>
                  <a:pt x="238918" y="731937"/>
                </a:lnTo>
                <a:lnTo>
                  <a:pt x="282019" y="745862"/>
                </a:lnTo>
                <a:lnTo>
                  <a:pt x="327211" y="754477"/>
                </a:lnTo>
                <a:lnTo>
                  <a:pt x="374142" y="757428"/>
                </a:lnTo>
                <a:lnTo>
                  <a:pt x="421072" y="754477"/>
                </a:lnTo>
                <a:lnTo>
                  <a:pt x="466264" y="745862"/>
                </a:lnTo>
                <a:lnTo>
                  <a:pt x="509365" y="731937"/>
                </a:lnTo>
                <a:lnTo>
                  <a:pt x="550026" y="713057"/>
                </a:lnTo>
                <a:lnTo>
                  <a:pt x="587895" y="689578"/>
                </a:lnTo>
                <a:lnTo>
                  <a:pt x="622623" y="661853"/>
                </a:lnTo>
                <a:lnTo>
                  <a:pt x="653857" y="630237"/>
                </a:lnTo>
                <a:lnTo>
                  <a:pt x="681249" y="595086"/>
                </a:lnTo>
                <a:lnTo>
                  <a:pt x="704446" y="556754"/>
                </a:lnTo>
                <a:lnTo>
                  <a:pt x="723099" y="515596"/>
                </a:lnTo>
                <a:lnTo>
                  <a:pt x="736857" y="471966"/>
                </a:lnTo>
                <a:lnTo>
                  <a:pt x="745368" y="426221"/>
                </a:lnTo>
                <a:lnTo>
                  <a:pt x="748284" y="378714"/>
                </a:lnTo>
                <a:lnTo>
                  <a:pt x="745368" y="331206"/>
                </a:lnTo>
                <a:lnTo>
                  <a:pt x="736857" y="285461"/>
                </a:lnTo>
                <a:lnTo>
                  <a:pt x="723099" y="241831"/>
                </a:lnTo>
                <a:lnTo>
                  <a:pt x="704446" y="200673"/>
                </a:lnTo>
                <a:lnTo>
                  <a:pt x="681249" y="162341"/>
                </a:lnTo>
                <a:lnTo>
                  <a:pt x="653857" y="127190"/>
                </a:lnTo>
                <a:lnTo>
                  <a:pt x="622623" y="95574"/>
                </a:lnTo>
                <a:lnTo>
                  <a:pt x="587895" y="67849"/>
                </a:lnTo>
                <a:lnTo>
                  <a:pt x="550026" y="44370"/>
                </a:lnTo>
                <a:lnTo>
                  <a:pt x="509365" y="25490"/>
                </a:lnTo>
                <a:lnTo>
                  <a:pt x="466264" y="11565"/>
                </a:lnTo>
                <a:lnTo>
                  <a:pt x="421072" y="2950"/>
                </a:lnTo>
                <a:lnTo>
                  <a:pt x="374142" y="0"/>
                </a:lnTo>
                <a:close/>
              </a:path>
            </a:pathLst>
          </a:custGeom>
          <a:solidFill>
            <a:srgbClr val="FF0000">
              <a:alpha val="2509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3E5D6090-0A2F-41CA-B24E-354C42A029CF}"/>
              </a:ext>
            </a:extLst>
          </p:cNvPr>
          <p:cNvSpPr/>
          <p:nvPr/>
        </p:nvSpPr>
        <p:spPr>
          <a:xfrm>
            <a:off x="5534405" y="4848605"/>
            <a:ext cx="748665" cy="757555"/>
          </a:xfrm>
          <a:custGeom>
            <a:avLst/>
            <a:gdLst/>
            <a:ahLst/>
            <a:cxnLst/>
            <a:rect l="l" t="t" r="r" b="b"/>
            <a:pathLst>
              <a:path w="748664" h="757554">
                <a:moveTo>
                  <a:pt x="0" y="378714"/>
                </a:moveTo>
                <a:lnTo>
                  <a:pt x="2915" y="331206"/>
                </a:lnTo>
                <a:lnTo>
                  <a:pt x="11426" y="285461"/>
                </a:lnTo>
                <a:lnTo>
                  <a:pt x="25184" y="241831"/>
                </a:lnTo>
                <a:lnTo>
                  <a:pt x="43837" y="200673"/>
                </a:lnTo>
                <a:lnTo>
                  <a:pt x="67034" y="162341"/>
                </a:lnTo>
                <a:lnTo>
                  <a:pt x="94426" y="127190"/>
                </a:lnTo>
                <a:lnTo>
                  <a:pt x="125660" y="95574"/>
                </a:lnTo>
                <a:lnTo>
                  <a:pt x="160388" y="67849"/>
                </a:lnTo>
                <a:lnTo>
                  <a:pt x="198257" y="44370"/>
                </a:lnTo>
                <a:lnTo>
                  <a:pt x="238918" y="25490"/>
                </a:lnTo>
                <a:lnTo>
                  <a:pt x="282019" y="11565"/>
                </a:lnTo>
                <a:lnTo>
                  <a:pt x="327211" y="2950"/>
                </a:lnTo>
                <a:lnTo>
                  <a:pt x="374142" y="0"/>
                </a:lnTo>
                <a:lnTo>
                  <a:pt x="421072" y="2950"/>
                </a:lnTo>
                <a:lnTo>
                  <a:pt x="466264" y="11565"/>
                </a:lnTo>
                <a:lnTo>
                  <a:pt x="509365" y="25490"/>
                </a:lnTo>
                <a:lnTo>
                  <a:pt x="550026" y="44370"/>
                </a:lnTo>
                <a:lnTo>
                  <a:pt x="587895" y="67849"/>
                </a:lnTo>
                <a:lnTo>
                  <a:pt x="622623" y="95574"/>
                </a:lnTo>
                <a:lnTo>
                  <a:pt x="653857" y="127190"/>
                </a:lnTo>
                <a:lnTo>
                  <a:pt x="681249" y="162341"/>
                </a:lnTo>
                <a:lnTo>
                  <a:pt x="704446" y="200673"/>
                </a:lnTo>
                <a:lnTo>
                  <a:pt x="723099" y="241831"/>
                </a:lnTo>
                <a:lnTo>
                  <a:pt x="736857" y="285461"/>
                </a:lnTo>
                <a:lnTo>
                  <a:pt x="745368" y="331206"/>
                </a:lnTo>
                <a:lnTo>
                  <a:pt x="748284" y="378714"/>
                </a:lnTo>
                <a:lnTo>
                  <a:pt x="745368" y="426221"/>
                </a:lnTo>
                <a:lnTo>
                  <a:pt x="736857" y="471966"/>
                </a:lnTo>
                <a:lnTo>
                  <a:pt x="723099" y="515596"/>
                </a:lnTo>
                <a:lnTo>
                  <a:pt x="704446" y="556754"/>
                </a:lnTo>
                <a:lnTo>
                  <a:pt x="681249" y="595086"/>
                </a:lnTo>
                <a:lnTo>
                  <a:pt x="653857" y="630237"/>
                </a:lnTo>
                <a:lnTo>
                  <a:pt x="622623" y="661853"/>
                </a:lnTo>
                <a:lnTo>
                  <a:pt x="587895" y="689578"/>
                </a:lnTo>
                <a:lnTo>
                  <a:pt x="550026" y="713057"/>
                </a:lnTo>
                <a:lnTo>
                  <a:pt x="509365" y="731937"/>
                </a:lnTo>
                <a:lnTo>
                  <a:pt x="466264" y="745862"/>
                </a:lnTo>
                <a:lnTo>
                  <a:pt x="421072" y="754477"/>
                </a:lnTo>
                <a:lnTo>
                  <a:pt x="374142" y="757428"/>
                </a:lnTo>
                <a:lnTo>
                  <a:pt x="327211" y="754477"/>
                </a:lnTo>
                <a:lnTo>
                  <a:pt x="282019" y="745862"/>
                </a:lnTo>
                <a:lnTo>
                  <a:pt x="238918" y="731937"/>
                </a:lnTo>
                <a:lnTo>
                  <a:pt x="198257" y="713057"/>
                </a:lnTo>
                <a:lnTo>
                  <a:pt x="160388" y="689578"/>
                </a:lnTo>
                <a:lnTo>
                  <a:pt x="125660" y="661853"/>
                </a:lnTo>
                <a:lnTo>
                  <a:pt x="94426" y="630237"/>
                </a:lnTo>
                <a:lnTo>
                  <a:pt x="67034" y="595086"/>
                </a:lnTo>
                <a:lnTo>
                  <a:pt x="43837" y="556754"/>
                </a:lnTo>
                <a:lnTo>
                  <a:pt x="25184" y="515596"/>
                </a:lnTo>
                <a:lnTo>
                  <a:pt x="11426" y="471966"/>
                </a:lnTo>
                <a:lnTo>
                  <a:pt x="2915" y="426221"/>
                </a:lnTo>
                <a:lnTo>
                  <a:pt x="0" y="378714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A2D6E35-707F-4DB6-93E9-0BA7D7B62596}"/>
              </a:ext>
            </a:extLst>
          </p:cNvPr>
          <p:cNvSpPr txBox="1"/>
          <p:nvPr/>
        </p:nvSpPr>
        <p:spPr>
          <a:xfrm>
            <a:off x="5259323" y="5722165"/>
            <a:ext cx="12954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4%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Amputation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for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254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Ischemia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08D422D6-B6E9-494A-BF63-C75248A91CE5}"/>
              </a:ext>
            </a:extLst>
          </p:cNvPr>
          <p:cNvSpPr txBox="1"/>
          <p:nvPr/>
        </p:nvSpPr>
        <p:spPr>
          <a:xfrm>
            <a:off x="5547105" y="4884363"/>
            <a:ext cx="688340" cy="5956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" marR="0" lvl="0" indent="0" algn="ctr" defTabSz="457200" rtl="0" eaLnBrk="1" fontAlgn="auto" latinLnBrk="0" hangingPunct="1">
              <a:lnSpc>
                <a:spcPts val="130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27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ts val="1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4184" algn="l"/>
              </a:tabLst>
              <a:defRPr/>
            </a:pPr>
            <a:r>
              <a:rPr kumimoji="0" sz="2000" b="1" i="0" u="none" strike="noStrike" kern="1200" cap="none" spc="-7" normalizeH="0" baseline="-3968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</a:t>
            </a:r>
            <a:r>
              <a:rPr kumimoji="0" sz="2000" b="1" i="0" u="none" strike="noStrike" kern="1200" cap="none" spc="0" normalizeH="0" baseline="-3968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9	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41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34925" marR="0" lvl="0" indent="0" algn="ctr" defTabSz="457200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39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D9F59ECC-B909-4CD0-B579-1087625D839D}"/>
              </a:ext>
            </a:extLst>
          </p:cNvPr>
          <p:cNvSpPr txBox="1"/>
          <p:nvPr/>
        </p:nvSpPr>
        <p:spPr>
          <a:xfrm>
            <a:off x="3241801" y="1408238"/>
            <a:ext cx="228854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" marR="0" lvl="0" indent="0" algn="ctr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69%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700" marR="5080" lvl="0" indent="0" algn="ctr" defTabSz="4572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Intermittent Claudication</a:t>
            </a:r>
            <a:r>
              <a:rPr kumimoji="0" sz="1200" b="1" i="0" u="none" strike="noStrike" kern="1200" cap="none" spc="-10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&amp;  </a:t>
            </a:r>
            <a:r>
              <a:rPr kumimoji="0" sz="1200" b="1" i="0" u="none" strike="noStrike" kern="1200" cap="none" spc="-2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ABI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&lt; 0.85 at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Baseline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7C5E94F3-685B-4759-907E-0657F6238305}"/>
              </a:ext>
            </a:extLst>
          </p:cNvPr>
          <p:cNvSpPr/>
          <p:nvPr/>
        </p:nvSpPr>
        <p:spPr>
          <a:xfrm>
            <a:off x="4386071" y="2074164"/>
            <a:ext cx="33020" cy="415925"/>
          </a:xfrm>
          <a:custGeom>
            <a:avLst/>
            <a:gdLst/>
            <a:ahLst/>
            <a:cxnLst/>
            <a:rect l="l" t="t" r="r" b="b"/>
            <a:pathLst>
              <a:path w="33020" h="415925">
                <a:moveTo>
                  <a:pt x="0" y="0"/>
                </a:moveTo>
                <a:lnTo>
                  <a:pt x="33019" y="4159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6C880094-7BC8-493E-B816-C8AA34E44991}"/>
              </a:ext>
            </a:extLst>
          </p:cNvPr>
          <p:cNvSpPr/>
          <p:nvPr/>
        </p:nvSpPr>
        <p:spPr>
          <a:xfrm>
            <a:off x="7214616" y="2095500"/>
            <a:ext cx="321945" cy="621030"/>
          </a:xfrm>
          <a:custGeom>
            <a:avLst/>
            <a:gdLst/>
            <a:ahLst/>
            <a:cxnLst/>
            <a:rect l="l" t="t" r="r" b="b"/>
            <a:pathLst>
              <a:path w="321945" h="621030">
                <a:moveTo>
                  <a:pt x="0" y="620522"/>
                </a:moveTo>
                <a:lnTo>
                  <a:pt x="32169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5FAC8D93-75D4-4481-9634-B33646057479}"/>
              </a:ext>
            </a:extLst>
          </p:cNvPr>
          <p:cNvSpPr/>
          <p:nvPr/>
        </p:nvSpPr>
        <p:spPr>
          <a:xfrm>
            <a:off x="5907023" y="5605271"/>
            <a:ext cx="0" cy="161925"/>
          </a:xfrm>
          <a:custGeom>
            <a:avLst/>
            <a:gdLst/>
            <a:ahLst/>
            <a:cxnLst/>
            <a:rect l="l" t="t" r="r" b="b"/>
            <a:pathLst>
              <a:path h="161925">
                <a:moveTo>
                  <a:pt x="0" y="0"/>
                </a:moveTo>
                <a:lnTo>
                  <a:pt x="0" y="16142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40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-14070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Peripheral Artery Disease and Risk in  Placebo Patients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E74357-2E6E-47C3-B3BA-C6F37F6CC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78" y="1489580"/>
            <a:ext cx="7276443" cy="4556229"/>
          </a:xfrm>
          <a:prstGeom prst="rect">
            <a:avLst/>
          </a:prstGeom>
        </p:spPr>
      </p:pic>
      <p:sp>
        <p:nvSpPr>
          <p:cNvPr id="164" name="object 12">
            <a:extLst>
              <a:ext uri="{FF2B5EF4-FFF2-40B4-BE49-F238E27FC236}">
                <a16:creationId xmlns:a16="http://schemas.microsoft.com/office/drawing/2014/main" id="{071FFC31-5896-4042-9BE2-ADB03D7FF2A2}"/>
              </a:ext>
            </a:extLst>
          </p:cNvPr>
          <p:cNvSpPr txBox="1"/>
          <p:nvPr/>
        </p:nvSpPr>
        <p:spPr>
          <a:xfrm>
            <a:off x="1349502" y="6023427"/>
            <a:ext cx="6480048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adjusted age, sex, race,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BMI,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diabetes, hypertension,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smoking,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eGFR, CHF, prior</a:t>
            </a:r>
            <a:r>
              <a:rPr kumimoji="0" sz="105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MI,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21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9399" y="28087"/>
            <a:ext cx="9162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Major Adverse Limb Events in Patients with and without Known PAD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979B2B-0B19-4956-B84B-73C715494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1428738"/>
            <a:ext cx="8134350" cy="4660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A5F79-DD4E-4DB1-B946-6E88CCEF18C1}"/>
              </a:ext>
            </a:extLst>
          </p:cNvPr>
          <p:cNvSpPr txBox="1"/>
          <p:nvPr/>
        </p:nvSpPr>
        <p:spPr>
          <a:xfrm>
            <a:off x="171450" y="6076950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Note different scale of the 2 figures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7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9399" y="28087"/>
            <a:ext cx="9162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Major Adverse Limb Events in Patients with PAD and no MI or Stroke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49195-BB51-4D1B-8F1E-5E8CDEF6A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31" y="1428738"/>
            <a:ext cx="7115537" cy="47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0"/>
            <a:ext cx="13136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853155"/>
            <a:ext cx="9162797" cy="89772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447800" y="76200"/>
            <a:ext cx="7696200" cy="71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Learning Objectives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0B6EB0D-5DB6-40C7-865E-F9668E3698DB}"/>
              </a:ext>
            </a:extLst>
          </p:cNvPr>
          <p:cNvSpPr/>
          <p:nvPr/>
        </p:nvSpPr>
        <p:spPr>
          <a:xfrm>
            <a:off x="3136214" y="2103797"/>
            <a:ext cx="54743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Identify patients with ASCVD and with multiple CV risk factors and those who have especially high risk features (</a:t>
            </a:r>
            <a:r>
              <a:rPr lang="en-CA" sz="2000" b="1" kern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eg</a:t>
            </a: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: PAD)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828735-6A6C-422A-BCBD-6161328141B0}"/>
              </a:ext>
            </a:extLst>
          </p:cNvPr>
          <p:cNvSpPr txBox="1"/>
          <p:nvPr/>
        </p:nvSpPr>
        <p:spPr>
          <a:xfrm>
            <a:off x="1888834" y="2233322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E6EA2BC-5103-49A3-ACA2-3726E0B533C9}"/>
              </a:ext>
            </a:extLst>
          </p:cNvPr>
          <p:cNvSpPr txBox="1"/>
          <p:nvPr/>
        </p:nvSpPr>
        <p:spPr>
          <a:xfrm>
            <a:off x="1888834" y="315481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02 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51E77A9-E6FE-4FE8-B079-245D6C824651}"/>
              </a:ext>
            </a:extLst>
          </p:cNvPr>
          <p:cNvCxnSpPr/>
          <p:nvPr/>
        </p:nvCxnSpPr>
        <p:spPr>
          <a:xfrm>
            <a:off x="1763486" y="3127102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96DC797-FFE0-4069-8E0E-75B1AE131D48}"/>
              </a:ext>
            </a:extLst>
          </p:cNvPr>
          <p:cNvSpPr/>
          <p:nvPr/>
        </p:nvSpPr>
        <p:spPr>
          <a:xfrm>
            <a:off x="3136214" y="3185812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Prioritize treatment options in alignment with patient priorities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705A5CE-1702-4712-A839-ADE72DE6D9BA}"/>
              </a:ext>
            </a:extLst>
          </p:cNvPr>
          <p:cNvSpPr/>
          <p:nvPr/>
        </p:nvSpPr>
        <p:spPr>
          <a:xfrm>
            <a:off x="1447800" y="1036241"/>
            <a:ext cx="7361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003192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Upon completion of this </a:t>
            </a:r>
            <a:r>
              <a:rPr lang="en-CA" sz="2800" b="1" kern="0" dirty="0">
                <a:solidFill>
                  <a:srgbClr val="003192"/>
                </a:solidFill>
                <a:latin typeface="Arial Narrow" panose="020B0606020202030204" pitchFamily="34" charset="0"/>
                <a:cs typeface="Arial" pitchFamily="34" charset="0"/>
              </a:rPr>
              <a:t>case based session, </a:t>
            </a: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003192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participants will be able to: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9CC65-3D59-4CD9-90F8-4E3F7121E0C9}"/>
              </a:ext>
            </a:extLst>
          </p:cNvPr>
          <p:cNvCxnSpPr/>
          <p:nvPr/>
        </p:nvCxnSpPr>
        <p:spPr>
          <a:xfrm>
            <a:off x="1817912" y="3941589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2DD7F66-FD39-4D33-BD9B-D83858E60D68}"/>
              </a:ext>
            </a:extLst>
          </p:cNvPr>
          <p:cNvSpPr/>
          <p:nvPr/>
        </p:nvSpPr>
        <p:spPr>
          <a:xfrm>
            <a:off x="3160328" y="4013999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Identify circumstances requiring use of statin-add-on therapies to achieve 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417DB3-3971-418B-997D-CFF438DAE8E5}"/>
              </a:ext>
            </a:extLst>
          </p:cNvPr>
          <p:cNvSpPr txBox="1"/>
          <p:nvPr/>
        </p:nvSpPr>
        <p:spPr>
          <a:xfrm>
            <a:off x="1888834" y="3964879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91F281-D7C2-4E4E-910D-34F4905F3C2C}"/>
              </a:ext>
            </a:extLst>
          </p:cNvPr>
          <p:cNvSpPr txBox="1"/>
          <p:nvPr/>
        </p:nvSpPr>
        <p:spPr>
          <a:xfrm>
            <a:off x="1888834" y="4795490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38E3BF-07EF-4F11-9B82-9F332C951403}"/>
              </a:ext>
            </a:extLst>
          </p:cNvPr>
          <p:cNvSpPr txBox="1"/>
          <p:nvPr/>
        </p:nvSpPr>
        <p:spPr>
          <a:xfrm>
            <a:off x="1888834" y="5605554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2E2B2E-B305-4D51-A506-46E0938F6CA5}"/>
              </a:ext>
            </a:extLst>
          </p:cNvPr>
          <p:cNvCxnSpPr/>
          <p:nvPr/>
        </p:nvCxnSpPr>
        <p:spPr>
          <a:xfrm>
            <a:off x="1787600" y="4780451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CEE8B8-6AAF-4D84-829F-A897D8CC19DA}"/>
              </a:ext>
            </a:extLst>
          </p:cNvPr>
          <p:cNvCxnSpPr/>
          <p:nvPr/>
        </p:nvCxnSpPr>
        <p:spPr>
          <a:xfrm>
            <a:off x="1776714" y="5588026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4945447-3717-40DA-A295-F7AE60EAB384}"/>
              </a:ext>
            </a:extLst>
          </p:cNvPr>
          <p:cNvSpPr/>
          <p:nvPr/>
        </p:nvSpPr>
        <p:spPr>
          <a:xfrm>
            <a:off x="3160328" y="4836339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Review safety and efficacy of PCSK9 inhibitors in specific high risk populations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A9B60E-FAE8-4B3A-9777-14DD6BB2B8DC}"/>
              </a:ext>
            </a:extLst>
          </p:cNvPr>
          <p:cNvSpPr/>
          <p:nvPr/>
        </p:nvSpPr>
        <p:spPr>
          <a:xfrm>
            <a:off x="3171214" y="5640628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Discuss safety and CV risk reduction benefits of very low LDL-C goals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CF6D3F-2436-44BE-9B63-CAD5D166A67C}"/>
              </a:ext>
            </a:extLst>
          </p:cNvPr>
          <p:cNvSpPr txBox="1"/>
          <p:nvPr/>
        </p:nvSpPr>
        <p:spPr>
          <a:xfrm>
            <a:off x="1817912" y="6577765"/>
            <a:ext cx="501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Narrow" panose="020B0606020202030204" pitchFamily="34" charset="0"/>
              </a:rPr>
              <a:t>ASCVD: atherosclerotic cardiovascular disease</a:t>
            </a:r>
            <a:endParaRPr lang="en-US" sz="10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0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26026" y="224468"/>
            <a:ext cx="9162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Bonaca MP et al; Circulation. 2018 Jan 23;137(4):338-350.</a:t>
            </a: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2F776F5-5592-42E3-B768-5A4F2FA4A102}"/>
              </a:ext>
            </a:extLst>
          </p:cNvPr>
          <p:cNvSpPr txBox="1">
            <a:spLocks/>
          </p:cNvSpPr>
          <p:nvPr/>
        </p:nvSpPr>
        <p:spPr>
          <a:xfrm>
            <a:off x="315484" y="1504628"/>
            <a:ext cx="8650770" cy="34138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432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4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2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18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Patients with PAD are at heightened risk of MACE and MALE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LDL-C lowering with evolocumab in patients with PAD:</a:t>
            </a:r>
          </a:p>
          <a:p>
            <a:pPr lvl="2"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Reduces major adverse CV events with robust ARR</a:t>
            </a:r>
          </a:p>
          <a:p>
            <a:pPr lvl="2"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Reduces major adverse limb events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Benefits extend to PAD without prior MI  or stroke with an ARR for MACE or  MALE of 6.3% (NNT 16) at 2.5 years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lang="en-CA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LDL-C reduction to very low levels should be  considered in patients with PAD, regardless of  history of MI or stroke, to reduce the risk of  MACE and MALE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</a:pPr>
            <a:endParaRPr lang="en-CA" sz="2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274320" marR="0" lvl="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C0362C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97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2804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Median LDL-C Levels Over Time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0444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Data shown are median values with 95% confidence intervals in the two arms; ITT. </a:t>
            </a:r>
            <a:b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</a:b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Sabatine MS, et al . N Engl J Med 2017; 376:1713-1722</a:t>
            </a: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01500590-5335-4FBC-B23A-0AA360ADAF4E}"/>
              </a:ext>
            </a:extLst>
          </p:cNvPr>
          <p:cNvSpPr/>
          <p:nvPr/>
        </p:nvSpPr>
        <p:spPr>
          <a:xfrm>
            <a:off x="0" y="1461546"/>
            <a:ext cx="9144000" cy="1280160"/>
          </a:xfrm>
          <a:prstGeom prst="rect">
            <a:avLst/>
          </a:prstGeom>
          <a:solidFill>
            <a:srgbClr val="0A5C7E"/>
          </a:solidFill>
        </p:spPr>
        <p:txBody>
          <a:bodyPr wrap="square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LDL-C was significantly reduced in the evolocumab group (median: 0.78 mmol/L) including 42% who achieved levels ≤ 0.65 mmol/L vs &lt; 0.1% in the placebo group</a:t>
            </a:r>
          </a:p>
          <a:p>
            <a:pPr marL="285750" lvl="0" indent="-28575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 Narrow"/>
              </a:rPr>
              <a:t>↓ </a:t>
            </a:r>
            <a:r>
              <a:rPr lang="en-US" b="1" dirty="0">
                <a:solidFill>
                  <a:srgbClr val="FFFFFF"/>
                </a:solidFill>
                <a:latin typeface="Arial Narrow"/>
                <a:ea typeface="Times New Roman" panose="02020603050405020304" pitchFamily="18" charset="0"/>
                <a:cs typeface="Arial Narrow"/>
              </a:rPr>
              <a:t>CV outcomes in patients on statin</a:t>
            </a:r>
          </a:p>
          <a:p>
            <a:pPr marL="285750" lvl="0" indent="-28575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FFF"/>
                </a:solidFill>
                <a:latin typeface="Arial Narrow"/>
                <a:ea typeface="Times New Roman" panose="02020603050405020304" pitchFamily="18" charset="0"/>
                <a:cs typeface="Arial Narrow"/>
              </a:rPr>
              <a:t>Safe and well-tolerated</a:t>
            </a:r>
          </a:p>
          <a:p>
            <a:pPr lvl="0">
              <a:spcBef>
                <a:spcPts val="200"/>
              </a:spcBef>
            </a:pPr>
            <a:endParaRPr lang="en-US" b="1" dirty="0">
              <a:solidFill>
                <a:srgbClr val="FFFFFF"/>
              </a:solidFill>
              <a:latin typeface="Arial Narrow"/>
              <a:ea typeface="Times New Roman" panose="02020603050405020304" pitchFamily="18" charset="0"/>
              <a:cs typeface="Arial Narrow"/>
            </a:endParaRP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Times New Roman" panose="02020603050405020304" pitchFamily="18" charset="0"/>
              <a:cs typeface="Arial Narr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3531DF-DA9B-4F5B-B87A-1F2E28FAE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" y="3141900"/>
            <a:ext cx="5709036" cy="2505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B44C6-0225-46DE-8486-7B9AB6220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111" y="2923092"/>
            <a:ext cx="3439393" cy="30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0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2804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</a:p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Risk Stratification for MACE with Placebo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4" y="6488148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Bohula EA et al, </a:t>
            </a:r>
            <a:r>
              <a:rPr lang="en-CA" sz="900" dirty="0">
                <a:solidFill>
                  <a:srgbClr val="FFFFFF"/>
                </a:solidFill>
                <a:latin typeface="Arial Narrow"/>
                <a:cs typeface="Arial Narrow"/>
              </a:rPr>
              <a:t>Atherothrombotic Risk Stratification and Magnitude of Benefit of Evolocumab in FOURIER, AHA 2017 Poster</a:t>
            </a:r>
          </a:p>
          <a:p>
            <a:pPr lvl="0"/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80F1892-FB12-4F54-949C-DC5D3750D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489168"/>
              </p:ext>
            </p:extLst>
          </p:nvPr>
        </p:nvGraphicFramePr>
        <p:xfrm>
          <a:off x="438023" y="1662328"/>
          <a:ext cx="2421711" cy="362744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14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Risk Indicators</a:t>
                      </a:r>
                      <a:endParaRPr lang="en-US" sz="13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Points</a:t>
                      </a:r>
                      <a:endParaRPr lang="en-US" sz="13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CHF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HTN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Age ≥ 75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DM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Prior Stroke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Prior CABG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PAD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eGFR &lt; 60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Current Smoking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51963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Prior</a:t>
                      </a:r>
                      <a:r>
                        <a:rPr lang="en-US" sz="1300" baseline="0" dirty="0">
                          <a:latin typeface="Arial Narrow" panose="020B0606020202030204" pitchFamily="34" charset="0"/>
                        </a:rPr>
                        <a:t> MI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Max</a:t>
                      </a:r>
                      <a:r>
                        <a:rPr lang="en-US" sz="1300" baseline="0" dirty="0">
                          <a:latin typeface="Arial Narrow" panose="020B0606020202030204" pitchFamily="34" charset="0"/>
                        </a:rPr>
                        <a:t> Possible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10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A5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E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7C4D21-40C9-4C8D-94BE-B1994473E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632" y="1915939"/>
            <a:ext cx="6679872" cy="342260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15B1329-A079-4BE6-B952-209E0BD0B047}"/>
              </a:ext>
            </a:extLst>
          </p:cNvPr>
          <p:cNvSpPr/>
          <p:nvPr/>
        </p:nvSpPr>
        <p:spPr>
          <a:xfrm>
            <a:off x="0" y="5382173"/>
            <a:ext cx="9144000" cy="923330"/>
          </a:xfrm>
          <a:prstGeom prst="rect">
            <a:avLst/>
          </a:prstGeom>
          <a:solidFill>
            <a:srgbClr val="0A5C7E"/>
          </a:solidFill>
        </p:spPr>
        <p:txBody>
          <a:bodyPr wrap="square">
            <a:spAutoFit/>
          </a:bodyPr>
          <a:lstStyle/>
          <a:p>
            <a:pPr marL="285750" lvl="0" indent="-28575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>
                <a:solidFill>
                  <a:srgbClr val="FFFFFF"/>
                </a:solidFill>
                <a:latin typeface="Arial Narrow"/>
                <a:cs typeface="Arial Narrow"/>
              </a:rPr>
              <a:t>The integer-based scheme showed a strong, graded relationship with the rate of CV death, MI or CVA and the components at 3 </a:t>
            </a:r>
            <a:r>
              <a:rPr lang="en-CA" b="1" dirty="0" err="1">
                <a:solidFill>
                  <a:srgbClr val="FFFFFF"/>
                </a:solidFill>
                <a:latin typeface="Arial Narrow"/>
                <a:cs typeface="Arial Narrow"/>
              </a:rPr>
              <a:t>yrs</a:t>
            </a:r>
            <a:r>
              <a:rPr lang="en-CA" b="1" dirty="0">
                <a:solidFill>
                  <a:srgbClr val="FFFFFF"/>
                </a:solidFill>
                <a:latin typeface="Arial Narrow"/>
                <a:cs typeface="Arial Narrow"/>
              </a:rPr>
              <a:t> in both treatment arms (p-trend &lt; 0.0001 for all endpoints; c-statistic = 0.61 [0.67 in prior validation set]).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3D148-202C-4173-8A07-DE869E534BE0}"/>
              </a:ext>
            </a:extLst>
          </p:cNvPr>
          <p:cNvSpPr/>
          <p:nvPr/>
        </p:nvSpPr>
        <p:spPr>
          <a:xfrm>
            <a:off x="104648" y="1335534"/>
            <a:ext cx="3343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A5C7E"/>
                </a:solidFill>
                <a:latin typeface="Arial Narrow" panose="020B0606020202030204" pitchFamily="34" charset="0"/>
              </a:rPr>
              <a:t>TIMI Risk Score for Secondary Prevention (TRS 2ºP)</a:t>
            </a:r>
          </a:p>
        </p:txBody>
      </p:sp>
    </p:spTree>
    <p:extLst>
      <p:ext uri="{BB962C8B-B14F-4D97-AF65-F5344CB8AC3E}">
        <p14:creationId xmlns:p14="http://schemas.microsoft.com/office/powerpoint/2010/main" val="208937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0" y="-14346"/>
            <a:ext cx="916279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</a:p>
          <a:p>
            <a:pPr lvl="0" algn="ctr" defTabSz="342991"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Individual Outcomes by Risk Category &amp; Randomized Treatment</a:t>
            </a:r>
          </a:p>
          <a:p>
            <a:pPr lvl="0" algn="ctr" defTabSz="342991">
              <a:defRPr/>
            </a:pP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TIMI Risk Score for Secondary Prevention (TRS 2ºP)</a:t>
            </a:r>
          </a:p>
          <a:p>
            <a:pPr lvl="0" algn="ctr" defTabSz="342991">
              <a:defRPr/>
            </a:pPr>
            <a:endParaRPr kumimoji="0" lang="en-CA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532511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/>
                <a:cs typeface="Arial Narrow"/>
              </a:rPr>
              <a:t>Bohula</a:t>
            </a:r>
            <a:r>
              <a:rPr lang="en-CA" sz="900" dirty="0">
                <a:solidFill>
                  <a:srgbClr val="FFFFFF"/>
                </a:solidFill>
                <a:latin typeface="Arial Narrow"/>
                <a:cs typeface="Arial Narrow"/>
              </a:rPr>
              <a:t> EA et al, Atherothrombotic Risk Stratification and Magnitude of Benefit of Evolocumab in FOURIER, AHA 2017 Poster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038BC-D146-42D8-A137-4860FCFE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0" y="1419178"/>
            <a:ext cx="3727337" cy="2468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56B9B-110D-4E24-B0DE-7744328B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87" y="1393817"/>
            <a:ext cx="3567745" cy="246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BF85C-17A0-4771-A245-77D2152A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687" y="3854889"/>
            <a:ext cx="3653372" cy="2468880"/>
          </a:xfrm>
          <a:prstGeom prst="rect">
            <a:avLst/>
          </a:prstGeom>
        </p:spPr>
      </p:pic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5F8604-C116-474A-962B-76947147EB1C}"/>
              </a:ext>
            </a:extLst>
          </p:cNvPr>
          <p:cNvSpPr/>
          <p:nvPr/>
        </p:nvSpPr>
        <p:spPr>
          <a:xfrm>
            <a:off x="6420702" y="4927009"/>
            <a:ext cx="262809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62C"/>
              </a:buClr>
            </a:pPr>
            <a:r>
              <a:rPr lang="en-CA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Evaluation of individual endpoints showed a ARR in high-risk pts of 0.9% for CV death, 1.3% for CVA, and 2.5% for MI, respectively</a:t>
            </a:r>
          </a:p>
          <a:p>
            <a:pPr>
              <a:buClr>
                <a:srgbClr val="C0362C"/>
              </a:buClr>
            </a:pPr>
            <a:r>
              <a:rPr lang="en-CA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P-trend&lt;0.001 for all endpoints for both treatments. P-interaction &gt; 0.05 for all endpoints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91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26026" y="224468"/>
            <a:ext cx="9162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/>
                <a:cs typeface="Arial Narrow"/>
              </a:rPr>
              <a:t>Bohula</a:t>
            </a:r>
            <a:r>
              <a:rPr lang="en-CA" sz="900" dirty="0">
                <a:solidFill>
                  <a:srgbClr val="FFFFFF"/>
                </a:solidFill>
                <a:latin typeface="Arial Narrow"/>
                <a:cs typeface="Arial Narrow"/>
              </a:rPr>
              <a:t> EA et al, Atherothrombotic Risk Stratification and Magnitude of Benefit of Evolocumab in FOURIER, AHA 2017 Poster</a:t>
            </a: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2F776F5-5592-42E3-B768-5A4F2FA4A102}"/>
              </a:ext>
            </a:extLst>
          </p:cNvPr>
          <p:cNvSpPr txBox="1">
            <a:spLocks/>
          </p:cNvSpPr>
          <p:nvPr/>
        </p:nvSpPr>
        <p:spPr>
          <a:xfrm>
            <a:off x="246615" y="1810889"/>
            <a:ext cx="8650770" cy="40035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432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4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2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18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In FOURIER, the TIMI Risk Score for Secondary Prevention (TRS 2ºP): </a:t>
            </a:r>
          </a:p>
          <a:p>
            <a:pPr lvl="2">
              <a:spcBef>
                <a:spcPts val="120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Predicted a gradient of risk for major adverse CV events</a:t>
            </a:r>
          </a:p>
          <a:p>
            <a:pPr lvl="2">
              <a:spcBef>
                <a:spcPts val="120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Identified high-risk pts w/ ASCVD who demonstrate a pattern of </a:t>
            </a: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greater</a:t>
            </a: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C0362C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ARR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in major CV events with evolocumab, with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an 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NNT</a:t>
            </a:r>
            <a:r>
              <a:rPr kumimoji="0" lang="en-CA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3Yr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 ~ 25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in the highest risk. 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This strategy may prove useful to personalize the intensification of secondary preventative therapies.  </a:t>
            </a:r>
          </a:p>
          <a:p>
            <a:pPr marL="274320" marR="0" lvl="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C0362C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5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9399" y="28087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lvl="0" algn="ctr" defTabSz="342991">
              <a:defRPr/>
            </a:pP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History of Stroke Cohort - Primary Endpoint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E4A8D1-BEDB-4482-BB75-6B3987FC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93" y="1472097"/>
            <a:ext cx="8483546" cy="40681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4A95D8-09E9-4348-B4C2-3D1078843218}"/>
              </a:ext>
            </a:extLst>
          </p:cNvPr>
          <p:cNvSpPr/>
          <p:nvPr/>
        </p:nvSpPr>
        <p:spPr>
          <a:xfrm>
            <a:off x="-127" y="5555900"/>
            <a:ext cx="9144000" cy="733534"/>
          </a:xfrm>
          <a:prstGeom prst="rect">
            <a:avLst/>
          </a:prstGeom>
          <a:solidFill>
            <a:srgbClr val="0A5C7E"/>
          </a:solidFill>
        </p:spPr>
        <p:txBody>
          <a:bodyPr wrap="square">
            <a:spAutoFit/>
          </a:bodyPr>
          <a:lstStyle/>
          <a:p>
            <a:pPr lvl="0" algn="ctr">
              <a:spcBef>
                <a:spcPts val="200"/>
              </a:spcBef>
              <a:defRPr/>
            </a:pPr>
            <a:r>
              <a:rPr lang="en-CA" sz="2000" b="1" dirty="0">
                <a:solidFill>
                  <a:srgbClr val="FFFFFF"/>
                </a:solidFill>
                <a:latin typeface="Arial Narrow"/>
                <a:cs typeface="Arial Narrow"/>
              </a:rPr>
              <a:t>Patients with previous history of stroke:</a:t>
            </a:r>
          </a:p>
          <a:p>
            <a:pPr lvl="0" algn="ctr">
              <a:spcBef>
                <a:spcPts val="200"/>
              </a:spcBef>
              <a:defRPr/>
            </a:pPr>
            <a:r>
              <a:rPr lang="en-CA" sz="2000" b="1" dirty="0">
                <a:solidFill>
                  <a:srgbClr val="FFFFFF"/>
                </a:solidFill>
                <a:latin typeface="Arial Narrow"/>
                <a:cs typeface="Arial Narrow"/>
              </a:rPr>
              <a:t>Effect of evolocumab is similar to that for patients with other cardiovascular disease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D52F5B17-F4EE-4FFE-BD9C-03F4AA1E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Pedersen TR et al; presented at ESC 2017</a:t>
            </a:r>
          </a:p>
        </p:txBody>
      </p:sp>
    </p:spTree>
    <p:extLst>
      <p:ext uri="{BB962C8B-B14F-4D97-AF65-F5344CB8AC3E}">
        <p14:creationId xmlns:p14="http://schemas.microsoft.com/office/powerpoint/2010/main" val="395069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5" y="48272"/>
            <a:ext cx="90052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b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Multiple High-Risk Patient Population Sub-Analysis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62976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Sabatine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 MS, et al . AHA 2017 Poster</a:t>
            </a:r>
            <a:endParaRPr kumimoji="0" lang="it-IT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CA76E-20FC-406D-AB6A-9C97B8F306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752" y="1068159"/>
            <a:ext cx="7925487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082829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54595" y="237161"/>
            <a:ext cx="8655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ODYSSEY Outcomes Study Design</a:t>
            </a: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C49010FE-EF7F-4504-AEA6-3294902FF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66" y="1308059"/>
            <a:ext cx="8842022" cy="912814"/>
          </a:xfrm>
          <a:prstGeom prst="rect">
            <a:avLst/>
          </a:prstGeom>
          <a:solidFill>
            <a:srgbClr val="0A5C7E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Post-ACS (4-52 weeks) patients</a:t>
            </a:r>
            <a:r>
              <a:rPr kumimoji="0" lang="en-US" sz="1333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1</a:t>
            </a: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 age ≥40 yrs (n~18,000)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with </a:t>
            </a:r>
            <a:r>
              <a:rPr kumimoji="0" lang="en-US" sz="1333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LDL-C ≥1.81 mmol/L, or ApoB ≥ 0.8 g/L, or Non-HDL-C ≥ 2.59 mmol/L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despite high-intensity (or maximally tolerated) statin (atorvastatin 40-80 mg or rosuvastatin 20-40 mg/daily) x ≥2 wks ± other lipid-modifying therapy (e.g., ezetimibe, fenofibrate)</a:t>
            </a:r>
            <a:r>
              <a:rPr kumimoji="0" lang="en-US" sz="1333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2</a:t>
            </a: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/>
              <a:ea typeface="ＭＳ Ｐゴシック" pitchFamily="34" charset="-128"/>
              <a:cs typeface="Arial Narrow"/>
            </a:endParaRPr>
          </a:p>
        </p:txBody>
      </p:sp>
      <p:grpSp>
        <p:nvGrpSpPr>
          <p:cNvPr id="21" name="Group 111">
            <a:extLst>
              <a:ext uri="{FF2B5EF4-FFF2-40B4-BE49-F238E27FC236}">
                <a16:creationId xmlns:a16="http://schemas.microsoft.com/office/drawing/2014/main" id="{F1B0F778-FB90-4B48-AB31-BE16BEC54C4D}"/>
              </a:ext>
            </a:extLst>
          </p:cNvPr>
          <p:cNvGrpSpPr>
            <a:grpSpLocks/>
          </p:cNvGrpSpPr>
          <p:nvPr/>
        </p:nvGrpSpPr>
        <p:grpSpPr bwMode="auto">
          <a:xfrm>
            <a:off x="1207610" y="2300071"/>
            <a:ext cx="6350000" cy="1207764"/>
            <a:chOff x="1155031" y="2032882"/>
            <a:chExt cx="6351281" cy="1359542"/>
          </a:xfrm>
        </p:grpSpPr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BFBC3AA6-2432-4140-AC0A-5BE579857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5031" y="2456997"/>
              <a:ext cx="3369001" cy="935427"/>
            </a:xfrm>
            <a:prstGeom prst="rect">
              <a:avLst/>
            </a:prstGeom>
            <a:solidFill>
              <a:srgbClr val="3F7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Alirocumab 75 mg SC Q2wks x 2 months → 150 mg SC Q2wks based upon Month 1 </a:t>
              </a: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LDL-C ≥ 1.3 mmol/L</a:t>
              </a:r>
              <a:r>
                <a:rPr kumimoji="0" lang="en-US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4 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+mn-cs"/>
                </a:rPr>
                <a:t>with dose titrated to maintain LDL-C in the 0.6-1.3 mmol/L target range</a:t>
              </a:r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0017754A-216A-42B1-8C51-509A062A9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90838" y="2032882"/>
              <a:ext cx="1760011" cy="354223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4775B481-4F45-4C20-BAF0-4ED4C692D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8471" y="2456996"/>
              <a:ext cx="2407841" cy="350280"/>
            </a:xfrm>
            <a:prstGeom prst="rect">
              <a:avLst/>
            </a:prstGeom>
            <a:solidFill>
              <a:srgbClr val="3F7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Placebo SC Q2wks</a:t>
              </a:r>
              <a:endParaRPr kumimoji="0" lang="en-CA" sz="142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78A6F1C9-5BA1-456D-AA18-337EA1126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6495" y="2032882"/>
              <a:ext cx="1760010" cy="363753"/>
            </a:xfrm>
            <a:prstGeom prst="line">
              <a:avLst/>
            </a:prstGeom>
            <a:solidFill>
              <a:srgbClr val="3F7FFF"/>
            </a:solidFill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F3D2F096-C78D-4685-A0D2-00EA99F31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834" y="2152015"/>
              <a:ext cx="2606848" cy="35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Randomization</a:t>
              </a:r>
              <a:r>
                <a:rPr kumimoji="0" lang="en-US" sz="1422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3</a:t>
              </a:r>
              <a:endParaRPr kumimoji="0" lang="en-US" sz="142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</p:grpSp>
      <p:grpSp>
        <p:nvGrpSpPr>
          <p:cNvPr id="27" name="Group 112">
            <a:extLst>
              <a:ext uri="{FF2B5EF4-FFF2-40B4-BE49-F238E27FC236}">
                <a16:creationId xmlns:a16="http://schemas.microsoft.com/office/drawing/2014/main" id="{2A716A6E-6948-4638-9A4D-05A4128935EE}"/>
              </a:ext>
            </a:extLst>
          </p:cNvPr>
          <p:cNvGrpSpPr>
            <a:grpSpLocks/>
          </p:cNvGrpSpPr>
          <p:nvPr/>
        </p:nvGrpSpPr>
        <p:grpSpPr bwMode="auto">
          <a:xfrm>
            <a:off x="439970" y="2984458"/>
            <a:ext cx="8367889" cy="1865167"/>
            <a:chOff x="387458" y="2803391"/>
            <a:chExt cx="8369084" cy="2098824"/>
          </a:xfrm>
        </p:grpSpPr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F34CAFE4-6AAA-4875-8F47-1E029A75D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58" y="3813286"/>
              <a:ext cx="8369084" cy="1088929"/>
            </a:xfrm>
            <a:prstGeom prst="rect">
              <a:avLst/>
            </a:prstGeom>
            <a:solidFill>
              <a:srgbClr val="0A96D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Primary Endpoint: Time to first CHD death/non-fatal MI/fatal and non-fatal ischemic stroke/unstable angina requiring hospitalization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Follow-Up: Minimum 24 months or target number of events (~1600) → estimated 11.4% rate at 4 yrs, 15% risk reduction; 90% power, 1-sided p=0.025, 1% lost</a:t>
              </a:r>
            </a:p>
          </p:txBody>
        </p:sp>
        <p:sp>
          <p:nvSpPr>
            <p:cNvPr id="29" name="Line 33">
              <a:extLst>
                <a:ext uri="{FF2B5EF4-FFF2-40B4-BE49-F238E27FC236}">
                  <a16:creationId xmlns:a16="http://schemas.microsoft.com/office/drawing/2014/main" id="{6B4B4F9D-9BF9-46C7-B78E-8DE206A1E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908" y="3460230"/>
              <a:ext cx="0" cy="227068"/>
            </a:xfrm>
            <a:prstGeom prst="line">
              <a:avLst/>
            </a:prstGeom>
            <a:solidFill>
              <a:srgbClr val="1F497D">
                <a:lumMod val="20000"/>
                <a:lumOff val="80000"/>
              </a:srgbClr>
            </a:solidFill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3EF9E694-24E0-4F55-9F0D-3D1722FBE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99446" y="2803391"/>
              <a:ext cx="1412" cy="974962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</p:grpSp>
      <p:sp>
        <p:nvSpPr>
          <p:cNvPr id="32" name="TextBox 109">
            <a:extLst>
              <a:ext uri="{FF2B5EF4-FFF2-40B4-BE49-F238E27FC236}">
                <a16:creationId xmlns:a16="http://schemas.microsoft.com/office/drawing/2014/main" id="{06E88CF7-DE02-402D-9B0B-44A52BB00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42" y="5110446"/>
            <a:ext cx="873866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1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 Elevated troponin or CK-MB or resting ECG changes + obstructive coronary disease (new/presumed new ischemia/infarction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by perfusion imaging, regional wall motion abnormality, coronary stenosis ≥70% by angiography)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2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Key exclusion criteria: Uncontrolled hypertension; NYHA III-IV or LVEF&lt;25%;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prior hemorrhagic stroke; TG&gt;4.52 mmol/L; hepatitis; eGFR&lt;30 ml/min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2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Following ≥2 wk (+ 5 days) run-in period with placebo (1 mL volume in an autoinjector) SC Q2wks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3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 Titration downwards for very low LDL</a:t>
            </a:r>
            <a:endParaRPr kumimoji="0" lang="en-US" sz="12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ＭＳ Ｐゴシック" pitchFamily="34" charset="-128"/>
              <a:cs typeface="Arial Narrow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511B4A-A0F0-42BA-B012-CE0A587FDF88}"/>
              </a:ext>
            </a:extLst>
          </p:cNvPr>
          <p:cNvSpPr/>
          <p:nvPr/>
        </p:nvSpPr>
        <p:spPr>
          <a:xfrm>
            <a:off x="251520" y="6525344"/>
            <a:ext cx="5510103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Schwartz et al Am Heart J 2014;168:682-689.e1</a:t>
            </a:r>
          </a:p>
        </p:txBody>
      </p:sp>
    </p:spTree>
    <p:extLst>
      <p:ext uri="{BB962C8B-B14F-4D97-AF65-F5344CB8AC3E}">
        <p14:creationId xmlns:p14="http://schemas.microsoft.com/office/powerpoint/2010/main" val="39245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7" y="-45095"/>
            <a:ext cx="903862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ODYSSEY Outcomes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LDL-C: ITT and On-Treatment Analyses &amp; MACE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511B4A-A0F0-42BA-B012-CE0A587FDF88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F9B235-0191-49EE-ADC1-1E525B56EEA4}"/>
              </a:ext>
            </a:extLst>
          </p:cNvPr>
          <p:cNvSpPr txBox="1"/>
          <p:nvPr/>
        </p:nvSpPr>
        <p:spPr>
          <a:xfrm>
            <a:off x="6434" y="5519076"/>
            <a:ext cx="9162797" cy="43088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*Excludes LDL-C values after premature treatment discontinuation or blinded switch to placebo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†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All LDL-C values, including those after premature treatment discontinuation, blinded down titration, or blinded switch to placebo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0D6BD-1173-45F7-BB0F-98BA055034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177" y="2702006"/>
            <a:ext cx="5264270" cy="26881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DB653D-B4D4-41E6-96C1-514A8D182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346" y="2289111"/>
            <a:ext cx="4267477" cy="31010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10F6F3-F488-435D-8106-435ECF73FBCA}"/>
              </a:ext>
            </a:extLst>
          </p:cNvPr>
          <p:cNvSpPr txBox="1"/>
          <p:nvPr/>
        </p:nvSpPr>
        <p:spPr>
          <a:xfrm>
            <a:off x="4763232" y="5258304"/>
            <a:ext cx="3258403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*Based on cumulative incidence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7788A-34AB-4D99-B36F-8002EAB5057D}"/>
              </a:ext>
            </a:extLst>
          </p:cNvPr>
          <p:cNvSpPr txBox="1"/>
          <p:nvPr/>
        </p:nvSpPr>
        <p:spPr>
          <a:xfrm>
            <a:off x="5475514" y="1848628"/>
            <a:ext cx="3585990" cy="48179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1" indent="9525" algn="ctr" defTabSz="914355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MACE: CHD death, non-fatal MI, ischemic stroke, or  unstable angina requiring hospitalization</a:t>
            </a:r>
          </a:p>
        </p:txBody>
      </p:sp>
    </p:spTree>
    <p:extLst>
      <p:ext uri="{BB962C8B-B14F-4D97-AF65-F5344CB8AC3E}">
        <p14:creationId xmlns:p14="http://schemas.microsoft.com/office/powerpoint/2010/main" val="359629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-45095"/>
            <a:ext cx="865530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ODYSSEY Outcomes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Primary Efficacy Endpoint and Components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5A31373-BE5B-4FAE-A731-41179665B6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276" y="2015315"/>
          <a:ext cx="8539448" cy="3078480"/>
        </p:xfrm>
        <a:graphic>
          <a:graphicData uri="http://schemas.openxmlformats.org/drawingml/2006/table">
            <a:tbl>
              <a:tblPr firstRow="1" bandRow="1"/>
              <a:tblGrid>
                <a:gridCol w="212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Endpoint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, n (%)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Alirocumab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96DC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Placebo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HR (95%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CI)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Log-rank P-value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MACE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903 (9.5)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1052 (11.1)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0.85 (0.78, 0.93)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CHD death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205</a:t>
                      </a:r>
                      <a:r>
                        <a:rPr lang="en-US" sz="2000" b="1" baseline="0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 (2.2)</a:t>
                      </a:r>
                      <a:endParaRPr lang="en-US" sz="2000" b="1" dirty="0">
                        <a:solidFill>
                          <a:srgbClr val="0A96DC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222 (2.3)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0.92 (0.76, 1.11)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0.38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Non-fatal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MI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626 (6.6)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722 (7.6)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0.86 (0.77, 0.96)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Ischemic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stroke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111 (1.2)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152 (1.6)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0.73 (0.57, 0.93)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Unstable angina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37 (0.4)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60 (0.6)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0.61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(0.41, 0.92)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</p:spTree>
    <p:extLst>
      <p:ext uri="{BB962C8B-B14F-4D97-AF65-F5344CB8AC3E}">
        <p14:creationId xmlns:p14="http://schemas.microsoft.com/office/powerpoint/2010/main" val="19975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1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Frank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65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C00265-C7A4-431E-9D92-F18BFF5AA3B7}"/>
              </a:ext>
            </a:extLst>
          </p:cNvPr>
          <p:cNvSpPr/>
          <p:nvPr/>
        </p:nvSpPr>
        <p:spPr>
          <a:xfrm>
            <a:off x="3741593" y="1315199"/>
            <a:ext cx="5214071" cy="446884"/>
          </a:xfrm>
          <a:prstGeom prst="rect">
            <a:avLst/>
          </a:prstGeom>
          <a:solidFill>
            <a:srgbClr val="395283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Frank’s History</a:t>
            </a:r>
            <a:endParaRPr 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153D0D32-87B7-4414-9FDD-021E0BE24C98}"/>
              </a:ext>
            </a:extLst>
          </p:cNvPr>
          <p:cNvSpPr/>
          <p:nvPr/>
        </p:nvSpPr>
        <p:spPr>
          <a:xfrm>
            <a:off x="4024737" y="1763342"/>
            <a:ext cx="1069910" cy="1063012"/>
          </a:xfrm>
          <a:custGeom>
            <a:avLst/>
            <a:gdLst>
              <a:gd name="connsiteX0" fmla="*/ 0 w 1465388"/>
              <a:gd name="connsiteY0" fmla="*/ 0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0 w 1465388"/>
              <a:gd name="connsiteY4" fmla="*/ 0 h 1465388"/>
              <a:gd name="connsiteX0" fmla="*/ 314916 w 1925576"/>
              <a:gd name="connsiteY0" fmla="*/ 342901 h 1914384"/>
              <a:gd name="connsiteX1" fmla="*/ 1695482 w 1925576"/>
              <a:gd name="connsiteY1" fmla="*/ 224498 h 1914384"/>
              <a:gd name="connsiteX2" fmla="*/ 1695482 w 1925576"/>
              <a:gd name="connsiteY2" fmla="*/ 1689886 h 1914384"/>
              <a:gd name="connsiteX3" fmla="*/ 230094 w 1925576"/>
              <a:gd name="connsiteY3" fmla="*/ 1689886 h 1914384"/>
              <a:gd name="connsiteX4" fmla="*/ 314916 w 1925576"/>
              <a:gd name="connsiteY4" fmla="*/ 342901 h 1914384"/>
              <a:gd name="connsiteX0" fmla="*/ 314916 w 1925576"/>
              <a:gd name="connsiteY0" fmla="*/ 342901 h 1689886"/>
              <a:gd name="connsiteX1" fmla="*/ 1695482 w 1925576"/>
              <a:gd name="connsiteY1" fmla="*/ 224498 h 1689886"/>
              <a:gd name="connsiteX2" fmla="*/ 1695482 w 1925576"/>
              <a:gd name="connsiteY2" fmla="*/ 1689886 h 1689886"/>
              <a:gd name="connsiteX3" fmla="*/ 230094 w 1925576"/>
              <a:gd name="connsiteY3" fmla="*/ 1689886 h 1689886"/>
              <a:gd name="connsiteX4" fmla="*/ 314916 w 1925576"/>
              <a:gd name="connsiteY4" fmla="*/ 342901 h 1689886"/>
              <a:gd name="connsiteX0" fmla="*/ 84822 w 1695482"/>
              <a:gd name="connsiteY0" fmla="*/ 342901 h 1689886"/>
              <a:gd name="connsiteX1" fmla="*/ 1465388 w 1695482"/>
              <a:gd name="connsiteY1" fmla="*/ 224498 h 1689886"/>
              <a:gd name="connsiteX2" fmla="*/ 1465388 w 1695482"/>
              <a:gd name="connsiteY2" fmla="*/ 1689886 h 1689886"/>
              <a:gd name="connsiteX3" fmla="*/ 0 w 1695482"/>
              <a:gd name="connsiteY3" fmla="*/ 1689886 h 1689886"/>
              <a:gd name="connsiteX4" fmla="*/ 84822 w 1695482"/>
              <a:gd name="connsiteY4" fmla="*/ 342901 h 1689886"/>
              <a:gd name="connsiteX0" fmla="*/ 84822 w 1695482"/>
              <a:gd name="connsiteY0" fmla="*/ 118403 h 1465388"/>
              <a:gd name="connsiteX1" fmla="*/ 1465388 w 1695482"/>
              <a:gd name="connsiteY1" fmla="*/ 0 h 1465388"/>
              <a:gd name="connsiteX2" fmla="*/ 1465388 w 1695482"/>
              <a:gd name="connsiteY2" fmla="*/ 1465388 h 1465388"/>
              <a:gd name="connsiteX3" fmla="*/ 0 w 1695482"/>
              <a:gd name="connsiteY3" fmla="*/ 1465388 h 1465388"/>
              <a:gd name="connsiteX4" fmla="*/ 84822 w 1695482"/>
              <a:gd name="connsiteY4" fmla="*/ 118403 h 1465388"/>
              <a:gd name="connsiteX0" fmla="*/ 84822 w 1465388"/>
              <a:gd name="connsiteY0" fmla="*/ 118403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84822 w 1465388"/>
              <a:gd name="connsiteY4" fmla="*/ 118403 h 1465388"/>
              <a:gd name="connsiteX0" fmla="*/ 84822 w 1465388"/>
              <a:gd name="connsiteY0" fmla="*/ 0 h 1346985"/>
              <a:gd name="connsiteX1" fmla="*/ 1292302 w 1465388"/>
              <a:gd name="connsiteY1" fmla="*/ 8206 h 1346985"/>
              <a:gd name="connsiteX2" fmla="*/ 1465388 w 1465388"/>
              <a:gd name="connsiteY2" fmla="*/ 1346985 h 1346985"/>
              <a:gd name="connsiteX3" fmla="*/ 0 w 1465388"/>
              <a:gd name="connsiteY3" fmla="*/ 1346985 h 1346985"/>
              <a:gd name="connsiteX4" fmla="*/ 84822 w 1465388"/>
              <a:gd name="connsiteY4" fmla="*/ 0 h 1346985"/>
              <a:gd name="connsiteX0" fmla="*/ 84822 w 1441576"/>
              <a:gd name="connsiteY0" fmla="*/ 0 h 1346985"/>
              <a:gd name="connsiteX1" fmla="*/ 1292302 w 1441576"/>
              <a:gd name="connsiteY1" fmla="*/ 8206 h 1346985"/>
              <a:gd name="connsiteX2" fmla="*/ 1441576 w 1441576"/>
              <a:gd name="connsiteY2" fmla="*/ 1339728 h 1346985"/>
              <a:gd name="connsiteX3" fmla="*/ 0 w 1441576"/>
              <a:gd name="connsiteY3" fmla="*/ 1346985 h 1346985"/>
              <a:gd name="connsiteX4" fmla="*/ 84822 w 1441576"/>
              <a:gd name="connsiteY4" fmla="*/ 0 h 1346985"/>
              <a:gd name="connsiteX0" fmla="*/ 140839 w 1441576"/>
              <a:gd name="connsiteY0" fmla="*/ 0 h 1401414"/>
              <a:gd name="connsiteX1" fmla="*/ 1292302 w 1441576"/>
              <a:gd name="connsiteY1" fmla="*/ 62635 h 1401414"/>
              <a:gd name="connsiteX2" fmla="*/ 1441576 w 1441576"/>
              <a:gd name="connsiteY2" fmla="*/ 1394157 h 1401414"/>
              <a:gd name="connsiteX3" fmla="*/ 0 w 1441576"/>
              <a:gd name="connsiteY3" fmla="*/ 1401414 h 1401414"/>
              <a:gd name="connsiteX4" fmla="*/ 140839 w 1441576"/>
              <a:gd name="connsiteY4" fmla="*/ 0 h 1401414"/>
              <a:gd name="connsiteX0" fmla="*/ 140839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140839 w 1410507"/>
              <a:gd name="connsiteY4" fmla="*/ 0 h 1401414"/>
              <a:gd name="connsiteX0" fmla="*/ 40827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40827 w 1410507"/>
              <a:gd name="connsiteY4" fmla="*/ 0 h 140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507" h="1401414">
                <a:moveTo>
                  <a:pt x="40827" y="0"/>
                </a:moveTo>
                <a:lnTo>
                  <a:pt x="1292302" y="62635"/>
                </a:lnTo>
                <a:lnTo>
                  <a:pt x="1410507" y="1361500"/>
                </a:lnTo>
                <a:lnTo>
                  <a:pt x="0" y="1401414"/>
                </a:lnTo>
                <a:lnTo>
                  <a:pt x="408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EA564-FD6E-492A-9CDD-2793BF60C92A}"/>
              </a:ext>
            </a:extLst>
          </p:cNvPr>
          <p:cNvSpPr/>
          <p:nvPr/>
        </p:nvSpPr>
        <p:spPr>
          <a:xfrm>
            <a:off x="3741593" y="1720581"/>
            <a:ext cx="5214071" cy="2074613"/>
          </a:xfrm>
          <a:prstGeom prst="rect">
            <a:avLst/>
          </a:prstGeom>
          <a:solidFill>
            <a:srgbClr val="0A5C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B16BED-4B78-440E-9451-9A11310BC546}"/>
              </a:ext>
            </a:extLst>
          </p:cNvPr>
          <p:cNvSpPr/>
          <p:nvPr/>
        </p:nvSpPr>
        <p:spPr>
          <a:xfrm>
            <a:off x="3924793" y="1892203"/>
            <a:ext cx="1039860" cy="1645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13D554-8DC2-4966-BA5A-202CB9A03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71" y="2217961"/>
            <a:ext cx="838362" cy="8383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743DE-067D-49DB-A06C-9EFC0506C0AC}"/>
              </a:ext>
            </a:extLst>
          </p:cNvPr>
          <p:cNvSpPr txBox="1"/>
          <p:nvPr/>
        </p:nvSpPr>
        <p:spPr>
          <a:xfrm>
            <a:off x="5049593" y="1838578"/>
            <a:ext cx="3851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Used to be a heavy smoker and drinker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Had </a:t>
            </a:r>
            <a:r>
              <a:rPr lang="en-CA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aortofemoral</a:t>
            </a: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bypass surgery for peripheral vascular disease in 2007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CVA with full recovery in 2011 while on ASA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prstClr val="white"/>
                </a:solidFill>
                <a:latin typeface="Arial Narrow" panose="020B0606020202030204" pitchFamily="34" charset="0"/>
              </a:rPr>
              <a:t>Recent nuclear scan for atypical chest pain shows area of fixed defect and mild area of distal anterior wall ischemia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3874729"/>
            <a:ext cx="5214071" cy="446884"/>
          </a:xfrm>
          <a:prstGeom prst="rect">
            <a:avLst/>
          </a:prstGeom>
          <a:solidFill>
            <a:srgbClr val="395283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Physical Exam</a:t>
            </a:r>
            <a:endParaRPr 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4280112"/>
            <a:ext cx="5214071" cy="1889792"/>
          </a:xfrm>
          <a:prstGeom prst="rect">
            <a:avLst/>
          </a:prstGeom>
          <a:solidFill>
            <a:srgbClr val="0A5C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4394586"/>
            <a:ext cx="385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Weight 159 kg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Height 1.88 m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BMI 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45 kg/m</a:t>
            </a:r>
            <a:r>
              <a:rPr lang="en-US" sz="16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BP  140/88 mmHg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HR  70 regular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Popliteal and pedal pulses full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4451733"/>
            <a:ext cx="1039860" cy="1449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14" descr="Image result for stethoscope icons png">
            <a:extLst>
              <a:ext uri="{FF2B5EF4-FFF2-40B4-BE49-F238E27FC236}">
                <a16:creationId xmlns:a16="http://schemas.microsoft.com/office/drawing/2014/main" id="{6C45B7A2-8A76-46CB-A358-3E0C3B2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88" y="4764406"/>
            <a:ext cx="936515" cy="93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B9E032FE-E059-4126-B203-B01A42746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13" grpId="0" animBg="1"/>
      <p:bldP spid="14" grpId="0" animBg="1"/>
      <p:bldP spid="15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31445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57775"/>
            <a:ext cx="916279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ODYSSEY Outcomes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Main Secondary Efficacy Endpoints - Hierarchical Testing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5A31373-BE5B-4FAE-A731-41179665B6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930" y="1672415"/>
          <a:ext cx="8871416" cy="4038600"/>
        </p:xfrm>
        <a:graphic>
          <a:graphicData uri="http://schemas.openxmlformats.org/drawingml/2006/table">
            <a:tbl>
              <a:tblPr firstRow="1" bandRow="1"/>
              <a:tblGrid>
                <a:gridCol w="283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Endpoint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, n (%)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Alirocumab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96DC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Placebo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HR (95%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CI)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Log-rank P-value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CHD event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1199 (12.7)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1349 (14.3)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0.88 (0.81, 0.95)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Major CHD event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793 (8.4)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899 (9.5)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0.88 (0.80, 0.96)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CV event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1301 (13.7)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1474 (15.6)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0.87 (0.81, 0.94)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Death, MI, ischemic stroke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973 (10.3)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1126 (11.9)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0.86 (0.79, 0.93)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CHD death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205</a:t>
                      </a:r>
                      <a:r>
                        <a:rPr lang="en-US" sz="1800" b="1" baseline="0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 (2.2)</a:t>
                      </a:r>
                      <a:endParaRPr lang="en-US" sz="1800" b="1" dirty="0">
                        <a:solidFill>
                          <a:srgbClr val="0A96DC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222 (2.3)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0.92 (0.76, 1.11)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0.38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CV death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240 (2.5)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271 (2.9)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0.88 (0.74, 1.05)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281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All-cause death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A96DC"/>
                          </a:solidFill>
                          <a:latin typeface="Arial Narrow" panose="020B0606020202030204" pitchFamily="34" charset="0"/>
                        </a:rPr>
                        <a:t>334 (3.5)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392</a:t>
                      </a:r>
                      <a:r>
                        <a:rPr lang="en-US" sz="18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 (4.1)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0.85 (0.73, 0.98)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0.026*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4335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8B1B891-2F85-4565-AB52-DCC81228A452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8971F-710F-468A-B3F0-55E5F0575C6A}"/>
              </a:ext>
            </a:extLst>
          </p:cNvPr>
          <p:cNvSpPr/>
          <p:nvPr/>
        </p:nvSpPr>
        <p:spPr>
          <a:xfrm>
            <a:off x="102930" y="5823729"/>
            <a:ext cx="1218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*Nominal P-value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91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00329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-23829"/>
            <a:ext cx="8655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ODYSSEY Outcomes 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Primary Efficacy in Main Prespecified Subgroups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96533A-44CB-4AAB-A265-A1997D9028E2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DC724-C4F8-4EFA-88BB-9C068F1FC1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832" y="1242011"/>
            <a:ext cx="8336829" cy="51879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33CD89-E2C6-499B-BDE7-F2287A135F83}"/>
              </a:ext>
            </a:extLst>
          </p:cNvPr>
          <p:cNvSpPr txBox="1"/>
          <p:nvPr/>
        </p:nvSpPr>
        <p:spPr>
          <a:xfrm>
            <a:off x="8039100" y="2910255"/>
            <a:ext cx="952500" cy="39241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*P-values for interaction</a:t>
            </a:r>
          </a:p>
        </p:txBody>
      </p:sp>
    </p:spTree>
    <p:extLst>
      <p:ext uri="{BB962C8B-B14F-4D97-AF65-F5344CB8AC3E}">
        <p14:creationId xmlns:p14="http://schemas.microsoft.com/office/powerpoint/2010/main" val="214026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29336"/>
            <a:ext cx="8655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ODYSSEY Outcomes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Conclusions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911AA18-C3B3-4F34-9A8A-8AF731DBDFD6}"/>
              </a:ext>
            </a:extLst>
          </p:cNvPr>
          <p:cNvSpPr txBox="1">
            <a:spLocks/>
          </p:cNvSpPr>
          <p:nvPr/>
        </p:nvSpPr>
        <p:spPr>
          <a:xfrm>
            <a:off x="137160" y="1634490"/>
            <a:ext cx="8778240" cy="4263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Compared with placebo in patients with recent ACS, alirocumab 75 or 150 mg subcutaneous Q2W targeting LDL-C levels 0.6-1.3 mmol/L, and allowing levels as low as 0.4 mmol/L: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82634" marR="0" lvl="2" indent="-569885" algn="l" defTabSz="457200" rtl="0" eaLnBrk="1" fontAlgn="base" latinLnBrk="0" hangingPunct="1">
              <a:lnSpc>
                <a:spcPct val="100000"/>
              </a:lnSpc>
              <a:spcBef>
                <a:spcPts val="975"/>
              </a:spcBef>
              <a:spcAft>
                <a:spcPts val="600"/>
              </a:spcAft>
              <a:buClr>
                <a:srgbClr val="0A5C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Reduced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  <a:cs typeface="Calibri"/>
              </a:rPr>
              <a:t> MACE, MI, and ischemic stroke</a:t>
            </a:r>
          </a:p>
          <a:p>
            <a:pPr marL="982634" marR="0" lvl="2" indent="-56988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A5C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  <a:cs typeface="Calibri"/>
              </a:rPr>
              <a:t>Was associated with a lower rate of all-cause death</a:t>
            </a:r>
          </a:p>
          <a:p>
            <a:pPr marL="982634" marR="0" lvl="2" indent="-56988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A5C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  <a:cs typeface="Calibri"/>
              </a:rPr>
              <a:t>Was safe and well-tolerated over the duration of the trial</a:t>
            </a:r>
          </a:p>
        </p:txBody>
      </p:sp>
    </p:spTree>
    <p:extLst>
      <p:ext uri="{BB962C8B-B14F-4D97-AF65-F5344CB8AC3E}">
        <p14:creationId xmlns:p14="http://schemas.microsoft.com/office/powerpoint/2010/main" val="979316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191644" y="2167131"/>
            <a:ext cx="3156841" cy="38548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has insurance and is interested in the PCSK9 inhibitor but is anxious to get on with therapy.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He reluctantly agrees to augment his rosuvastatin to 40 mg and to start ezetimibe while waiting for the paperwork approves his prescription of a PCSK9 inhibitor.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You see him after his 4th, q2wk injection.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0A5C7E"/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LDL-C is 0.6 mmol/L and he is asymptomatic.  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0A5C7E"/>
              </a:solidFill>
              <a:effectLst/>
              <a:uLnTx/>
              <a:uFillTx/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75834" y="1516591"/>
            <a:ext cx="7687065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Shake Frank’s hand and make no changes to lipid management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ezetimibe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rosuvastatin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ezetimibe and reduce rosuvastatin</a:t>
            </a:r>
            <a:endParaRPr lang="pl-PL" sz="24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75835" y="316914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is your next management step?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06" y="2305049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87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191644" y="2521351"/>
            <a:ext cx="3156841" cy="28921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decides to stop ezetimibe, continue full dose rosuvastatin and PCSK9 inhibitor.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endParaRPr lang="en-CA" b="1" dirty="0">
              <a:solidFill>
                <a:srgbClr val="E7E6E6">
                  <a:lumMod val="25000"/>
                </a:srgbClr>
              </a:solidFill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0A5C7E"/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  Follow-up visit shows LDL-C 0.8 mmol/L.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rgbClr val="0A5C7E"/>
              </a:solidFill>
              <a:effectLst/>
              <a:uLnTx/>
              <a:uFillTx/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75834" y="1516591"/>
            <a:ext cx="7687065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Shake Frank’s hand and make no changes to lipid management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Re-add ezetimibe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rosuvastatin</a:t>
            </a:r>
          </a:p>
          <a:p>
            <a:pPr marL="914400" lvl="1" indent="-514350">
              <a:buClr>
                <a:srgbClr val="0A5C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Reduce rosuvastatin</a:t>
            </a:r>
          </a:p>
        </p:txBody>
      </p:sp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75835" y="316914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is your next management step?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06" y="2305049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23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349130"/>
            <a:ext cx="9162797" cy="50886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4783" y="308090"/>
            <a:ext cx="9038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2F30AF-98BB-490A-9BED-AABB89170A6D}"/>
              </a:ext>
            </a:extLst>
          </p:cNvPr>
          <p:cNvSpPr txBox="1">
            <a:spLocks/>
          </p:cNvSpPr>
          <p:nvPr/>
        </p:nvSpPr>
        <p:spPr>
          <a:xfrm>
            <a:off x="323528" y="1393970"/>
            <a:ext cx="8496944" cy="4435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Patients with ASCVD have high CV risk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Patients with ASCVD are at high CV risk and this risk varies greatly and is increased by patient specific features (</a:t>
            </a:r>
            <a:r>
              <a:rPr lang="en-CA" sz="2600" dirty="0" err="1">
                <a:solidFill>
                  <a:sysClr val="windowText" lastClr="000000"/>
                </a:solidFill>
              </a:rPr>
              <a:t>eg</a:t>
            </a:r>
            <a:r>
              <a:rPr lang="en-CA" sz="2600" dirty="0">
                <a:solidFill>
                  <a:sysClr val="windowText" lastClr="000000"/>
                </a:solidFill>
              </a:rPr>
              <a:t>: PAD)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In addition to best efforts to optimize diet, weight and activity, other modifiable risk factors must be addressed aggressively and with patient priorities in mind</a:t>
            </a:r>
          </a:p>
          <a:p>
            <a:pPr lvl="0">
              <a:buClr>
                <a:srgbClr val="0A5C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Adjuncts to statin monotherapy, including PCSK9 inhibitors, are important adjuncts that will help achieve LDL-C goals</a:t>
            </a:r>
          </a:p>
          <a:p>
            <a:pPr>
              <a:buClr>
                <a:srgbClr val="0A5C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/>
              <a:t>Evidence is emerging that very low LDL-C levels can now be achieved and substantially lower LDL-C can significantly lower residual risk</a:t>
            </a:r>
            <a:endParaRPr lang="en-CA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743DE-067D-49DB-A06C-9EFC0506C0AC}"/>
              </a:ext>
            </a:extLst>
          </p:cNvPr>
          <p:cNvSpPr txBox="1"/>
          <p:nvPr/>
        </p:nvSpPr>
        <p:spPr>
          <a:xfrm>
            <a:off x="5104023" y="2555019"/>
            <a:ext cx="3851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T2DM for 8 years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Myocardial Infarction 3 years ago (DES stent)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Hypertension x 10 years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1819499"/>
            <a:ext cx="5214071" cy="446884"/>
          </a:xfrm>
          <a:prstGeom prst="rect">
            <a:avLst/>
          </a:prstGeom>
          <a:solidFill>
            <a:srgbClr val="395283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Medications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2224882"/>
            <a:ext cx="5214071" cy="1582328"/>
          </a:xfrm>
          <a:prstGeom prst="rect">
            <a:avLst/>
          </a:prstGeom>
          <a:solidFill>
            <a:srgbClr val="0A5C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2320094"/>
            <a:ext cx="3851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Clopidogrel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75 mg OD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Rosuvastatin 20 mg OD </a:t>
            </a:r>
            <a:endParaRPr lang="en-US" sz="14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Metoprolol 25 mg am and 50 mg pm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7 mg of perindopril and 5 mg of amlodipine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2396503"/>
            <a:ext cx="1039860" cy="1141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C36699-2BF2-419E-A052-6886F33C0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79" y="2570858"/>
            <a:ext cx="764529" cy="7645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E423A5-E7D8-44F7-8DD0-08C1FB7F6A92}"/>
              </a:ext>
            </a:extLst>
          </p:cNvPr>
          <p:cNvSpPr/>
          <p:nvPr/>
        </p:nvSpPr>
        <p:spPr>
          <a:xfrm>
            <a:off x="3741593" y="4002648"/>
            <a:ext cx="5214071" cy="446884"/>
          </a:xfrm>
          <a:prstGeom prst="rect">
            <a:avLst/>
          </a:prstGeom>
          <a:solidFill>
            <a:srgbClr val="395283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Labs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A30E4A-05AB-436B-871F-91C46D97931B}"/>
              </a:ext>
            </a:extLst>
          </p:cNvPr>
          <p:cNvSpPr/>
          <p:nvPr/>
        </p:nvSpPr>
        <p:spPr>
          <a:xfrm>
            <a:off x="3741593" y="4408031"/>
            <a:ext cx="5214071" cy="1467781"/>
          </a:xfrm>
          <a:prstGeom prst="rect">
            <a:avLst/>
          </a:prstGeom>
          <a:solidFill>
            <a:srgbClr val="0A5C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9F0EC-6F6B-4017-8251-24FD0A1B4BC6}"/>
              </a:ext>
            </a:extLst>
          </p:cNvPr>
          <p:cNvSpPr txBox="1"/>
          <p:nvPr/>
        </p:nvSpPr>
        <p:spPr>
          <a:xfrm>
            <a:off x="5104023" y="4524509"/>
            <a:ext cx="3851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A1C 	6.3%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eGFR 	65 ml/min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LDL-C 	2.2 mmol/L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12 lead EKG, Q waves leads V1 to V3</a:t>
            </a: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839168-92CC-4316-B060-FED9921DDA31}"/>
              </a:ext>
            </a:extLst>
          </p:cNvPr>
          <p:cNvSpPr/>
          <p:nvPr/>
        </p:nvSpPr>
        <p:spPr>
          <a:xfrm>
            <a:off x="3924793" y="4558387"/>
            <a:ext cx="1039860" cy="109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91E1DF6A-9785-416D-BA44-7EE36229E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79" y="4735776"/>
            <a:ext cx="743215" cy="7432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ACADC-B484-4955-A04B-5DDD88666C99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Frank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65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pic>
        <p:nvPicPr>
          <p:cNvPr id="19" name="Picture 18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C91D1297-DB7F-49A5-AABD-4DB2077C59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 animBg="1"/>
      <p:bldP spid="14" grpId="0" animBg="1"/>
      <p:bldP spid="15" grpId="0"/>
      <p:bldP spid="16" grpId="0" animBg="1"/>
      <p:bldP spid="25" grpId="0" animBg="1"/>
      <p:bldP spid="26" grpId="0" animBg="1"/>
      <p:bldP spid="27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75836" y="260527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are your treatment priorities for Frank?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0D4D80DA-B98D-442B-BCBF-8B1595E53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33" y="2434203"/>
            <a:ext cx="3447405" cy="226149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B4F90-F905-4BFA-9E1C-022EEB189132}"/>
              </a:ext>
            </a:extLst>
          </p:cNvPr>
          <p:cNvSpPr txBox="1">
            <a:spLocks/>
          </p:cNvSpPr>
          <p:nvPr/>
        </p:nvSpPr>
        <p:spPr>
          <a:xfrm>
            <a:off x="562462" y="1432915"/>
            <a:ext cx="70248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Diet, exercise and weight management?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BP control?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Lipid control?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Glucose Intolerance?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The patient’s personal health priority?</a:t>
            </a:r>
          </a:p>
        </p:txBody>
      </p:sp>
    </p:spTree>
    <p:extLst>
      <p:ext uri="{BB962C8B-B14F-4D97-AF65-F5344CB8AC3E}">
        <p14:creationId xmlns:p14="http://schemas.microsoft.com/office/powerpoint/2010/main" val="58795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239907" y="2144127"/>
            <a:ext cx="3156841" cy="39025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decides that he wants to try to be more active, watch his diet and try to lose weight.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endParaRPr lang="en-CA" b="1" dirty="0">
              <a:solidFill>
                <a:srgbClr val="E7E6E6">
                  <a:lumMod val="25000"/>
                </a:srgbClr>
              </a:solidFill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 So you make no changes to his medications and ask him to return in 6-8 weeks.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C4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1B1A5A"/>
              </a:solidFill>
              <a:effectLst/>
              <a:uLnTx/>
              <a:uFillTx/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Frank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65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7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F</a:t>
            </a:r>
            <a:r>
              <a:rPr lang="en-US" sz="2800" b="1" dirty="0" err="1">
                <a:solidFill>
                  <a:prstClr val="white"/>
                </a:solidFill>
                <a:latin typeface="Arial Narrow" panose="020B0606020202030204" pitchFamily="34" charset="0"/>
              </a:rPr>
              <a:t>ollow</a:t>
            </a:r>
            <a:r>
              <a:rPr lang="en-US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-Up Visit – 8 weeks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1784677"/>
            <a:ext cx="5214071" cy="446884"/>
          </a:xfrm>
          <a:prstGeom prst="rect">
            <a:avLst/>
          </a:prstGeom>
          <a:solidFill>
            <a:srgbClr val="395283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Physical Exam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2190060"/>
            <a:ext cx="5214071" cy="1391341"/>
          </a:xfrm>
          <a:prstGeom prst="rect">
            <a:avLst/>
          </a:prstGeom>
          <a:solidFill>
            <a:srgbClr val="0A5C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2352494"/>
            <a:ext cx="3851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Weight	157 kg (lost 2 kg since last visit)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BP   	132/82 mmHg (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140/88 mmHg 			          previous visit)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2361681"/>
            <a:ext cx="1039860" cy="936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3" name="Picture 14" descr="Image result for stethoscope icons png">
            <a:extLst>
              <a:ext uri="{FF2B5EF4-FFF2-40B4-BE49-F238E27FC236}">
                <a16:creationId xmlns:a16="http://schemas.microsoft.com/office/drawing/2014/main" id="{6C45B7A2-8A76-46CB-A358-3E0C3B2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91" y="2493418"/>
            <a:ext cx="623842" cy="62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B9E032FE-E059-4126-B203-B01A427465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087242-BFF4-4C7E-A38D-11D554680F7B}"/>
              </a:ext>
            </a:extLst>
          </p:cNvPr>
          <p:cNvSpPr/>
          <p:nvPr/>
        </p:nvSpPr>
        <p:spPr>
          <a:xfrm>
            <a:off x="3741593" y="4002648"/>
            <a:ext cx="5214071" cy="446884"/>
          </a:xfrm>
          <a:prstGeom prst="rect">
            <a:avLst/>
          </a:prstGeom>
          <a:solidFill>
            <a:srgbClr val="395283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Labs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5510B3-D2DB-4B5E-954A-9316082EF6B8}"/>
              </a:ext>
            </a:extLst>
          </p:cNvPr>
          <p:cNvSpPr/>
          <p:nvPr/>
        </p:nvSpPr>
        <p:spPr>
          <a:xfrm>
            <a:off x="3741593" y="4408031"/>
            <a:ext cx="5214071" cy="1467781"/>
          </a:xfrm>
          <a:prstGeom prst="rect">
            <a:avLst/>
          </a:prstGeom>
          <a:solidFill>
            <a:srgbClr val="0A5C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CD04B5-8D60-4021-893A-CE88DEEB8486}"/>
              </a:ext>
            </a:extLst>
          </p:cNvPr>
          <p:cNvSpPr txBox="1"/>
          <p:nvPr/>
        </p:nvSpPr>
        <p:spPr>
          <a:xfrm>
            <a:off x="5104023" y="4644253"/>
            <a:ext cx="3851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A1C 	6.3% (no change)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eGFR 	65 ml/min (no change)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LDL-C 	2.2 mmol/L (no change)</a:t>
            </a: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25AE62-E308-4F14-9FA1-D96C72C13410}"/>
              </a:ext>
            </a:extLst>
          </p:cNvPr>
          <p:cNvSpPr/>
          <p:nvPr/>
        </p:nvSpPr>
        <p:spPr>
          <a:xfrm>
            <a:off x="3924793" y="4558387"/>
            <a:ext cx="1039860" cy="109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id="{EE2849C5-DA70-4666-83DA-9AFCF846B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79" y="4735776"/>
            <a:ext cx="743215" cy="7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25" grpId="0" animBg="1"/>
      <p:bldP spid="26" grpId="0" animBg="1"/>
      <p:bldP spid="2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0B5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0B5E81">
                  <a:shade val="30000"/>
                  <a:satMod val="115000"/>
                </a:srgbClr>
              </a:gs>
              <a:gs pos="50000">
                <a:srgbClr val="0B5E81">
                  <a:shade val="67500"/>
                  <a:satMod val="115000"/>
                </a:srgbClr>
              </a:gs>
              <a:gs pos="100000">
                <a:srgbClr val="0B5E81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196362" y="2366300"/>
            <a:ext cx="3156841" cy="32334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22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indicates that it was more difficult than he anticipated to lose the 2 kg and is disappointed that his blood pressure and blood tests have not changed dramatically.  He is most concerned about having another stroke.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>
            <a:gsLst>
              <a:gs pos="55000">
                <a:srgbClr val="1181AE"/>
              </a:gs>
              <a:gs pos="0">
                <a:srgbClr val="1181AE"/>
              </a:gs>
              <a:gs pos="100000">
                <a:srgbClr val="095474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7" y="56688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are your current treatment priorities for Frank?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0D4D80DA-B98D-442B-BCBF-8B1595E53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33" y="2434203"/>
            <a:ext cx="3447405" cy="226149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B4F90-F905-4BFA-9E1C-022EEB189132}"/>
              </a:ext>
            </a:extLst>
          </p:cNvPr>
          <p:cNvSpPr txBox="1">
            <a:spLocks/>
          </p:cNvSpPr>
          <p:nvPr/>
        </p:nvSpPr>
        <p:spPr>
          <a:xfrm>
            <a:off x="638662" y="1942271"/>
            <a:ext cx="7024881" cy="335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BP control?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Lipid control?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b="1" dirty="0">
              <a:solidFill>
                <a:sysClr val="windowText" lastClr="000000"/>
              </a:solidFill>
              <a:latin typeface="Arial Narrow" panose="020B0606020202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Anticoagulation?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C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Glucose Intolerance?</a:t>
            </a:r>
          </a:p>
        </p:txBody>
      </p:sp>
    </p:spTree>
    <p:extLst>
      <p:ext uri="{BB962C8B-B14F-4D97-AF65-F5344CB8AC3E}">
        <p14:creationId xmlns:p14="http://schemas.microsoft.com/office/powerpoint/2010/main" val="289028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82ad3a63-90ad-4a46-a3cb-757f4658e205" origin="userSelected">
  <element uid="9036a7a1-5a4f-48d3-b24b-dfdab053dac9" value=""/>
  <element uid="03e9b10b-a1f9-4a88-9630-476473f62285" value=""/>
  <element uid="7349a702-6462-4442-88eb-c64cd513835c" value=""/>
</sisl>
</file>

<file path=customXml/itemProps1.xml><?xml version="1.0" encoding="utf-8"?>
<ds:datastoreItem xmlns:ds="http://schemas.openxmlformats.org/officeDocument/2006/customXml" ds:itemID="{58321988-617A-41E0-956C-E8245D97743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13567</TotalTime>
  <Words>2704</Words>
  <Application>Microsoft Office PowerPoint</Application>
  <PresentationFormat>On-screen Show (4:3)</PresentationFormat>
  <Paragraphs>408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Times New Roman</vt:lpstr>
      <vt:lpstr>Calibri Light</vt:lpstr>
      <vt:lpstr>ＭＳ Ｐゴシック</vt:lpstr>
      <vt:lpstr>Calibri</vt:lpstr>
      <vt:lpstr>Open Sans</vt:lpstr>
      <vt:lpstr>Wingdings</vt:lpstr>
      <vt:lpstr>Agency FB</vt:lpstr>
      <vt:lpstr>Lato</vt:lpstr>
      <vt:lpstr>Arial Narrow</vt:lpstr>
      <vt:lpstr>ＭＳ Ｐゴシック</vt:lpstr>
      <vt:lpstr>1_Office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Lianne Goldin</dc:creator>
  <cp:keywords>*$%IU-*$%GenBus</cp:keywords>
  <cp:lastModifiedBy>Lianne Goldin</cp:lastModifiedBy>
  <cp:revision>548</cp:revision>
  <dcterms:created xsi:type="dcterms:W3CDTF">2018-02-28T19:04:49Z</dcterms:created>
  <dcterms:modified xsi:type="dcterms:W3CDTF">2018-05-07T20:20:18Z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d9784b79-0e3b-44a4-b849-b691eaa4b3db</vt:lpwstr>
  </property>
  <property fmtid="{D5CDD505-2E9C-101B-9397-08002B2CF9AE}" pid="3" name="bjSaver">
    <vt:lpwstr>IDEjjaYNkrrQhWNxY3zLfewLlMeCdgHg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policy="82ad3a63-90ad-4a46-a3cb-757f4658e205" origin="userSelected" xmlns="http://www.boldonj</vt:lpwstr>
  </property>
  <property fmtid="{D5CDD505-2E9C-101B-9397-08002B2CF9AE}" pid="5" name="bjDocumentLabelXML-0">
    <vt:lpwstr>ames.com/2008/01/sie/internal/label"&gt;&lt;element uid="9036a7a1-5a4f-48d3-b24b-dfdab053dac9" value="" /&gt;&lt;element uid="03e9b10b-a1f9-4a88-9630-476473f62285" value="" /&gt;&lt;element uid="7349a702-6462-4442-88eb-c64cd513835c" value="" /&gt;&lt;/sisl&gt;</vt:lpwstr>
  </property>
  <property fmtid="{D5CDD505-2E9C-101B-9397-08002B2CF9AE}" pid="6" name="bjDocumentSecurityLabel">
    <vt:lpwstr>Internal Use Only - General Business</vt:lpwstr>
  </property>
</Properties>
</file>